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386" r:id="rId4"/>
    <p:sldId id="354" r:id="rId5"/>
    <p:sldId id="387" r:id="rId6"/>
    <p:sldId id="388" r:id="rId7"/>
    <p:sldId id="415" r:id="rId8"/>
    <p:sldId id="389" r:id="rId9"/>
    <p:sldId id="390" r:id="rId10"/>
    <p:sldId id="391" r:id="rId11"/>
    <p:sldId id="392" r:id="rId12"/>
    <p:sldId id="393" r:id="rId13"/>
    <p:sldId id="394" r:id="rId14"/>
    <p:sldId id="395" r:id="rId15"/>
    <p:sldId id="397" r:id="rId16"/>
    <p:sldId id="417" r:id="rId17"/>
    <p:sldId id="416" r:id="rId18"/>
    <p:sldId id="398" r:id="rId19"/>
    <p:sldId id="418" r:id="rId20"/>
    <p:sldId id="399" r:id="rId21"/>
    <p:sldId id="400" r:id="rId22"/>
    <p:sldId id="401" r:id="rId23"/>
    <p:sldId id="402" r:id="rId24"/>
    <p:sldId id="403" r:id="rId25"/>
    <p:sldId id="404" r:id="rId26"/>
    <p:sldId id="419" r:id="rId27"/>
    <p:sldId id="405" r:id="rId28"/>
    <p:sldId id="406" r:id="rId29"/>
    <p:sldId id="407" r:id="rId30"/>
    <p:sldId id="408" r:id="rId31"/>
    <p:sldId id="409" r:id="rId32"/>
    <p:sldId id="410" r:id="rId33"/>
    <p:sldId id="411" r:id="rId34"/>
    <p:sldId id="412" r:id="rId35"/>
    <p:sldId id="413" r:id="rId36"/>
  </p:sldIdLst>
  <p:sldSz cx="9144000" cy="6858000" type="screen4x3"/>
  <p:notesSz cx="6799263" cy="9929813"/>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5" autoAdjust="0"/>
    <p:restoredTop sz="94595" autoAdjust="0"/>
  </p:normalViewPr>
  <p:slideViewPr>
    <p:cSldViewPr>
      <p:cViewPr>
        <p:scale>
          <a:sx n="77" d="100"/>
          <a:sy n="77" d="100"/>
        </p:scale>
        <p:origin x="-1884"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A5644-F42B-4282-8D2B-5D972C0ACB3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sl-SI"/>
        </a:p>
      </dgm:t>
    </dgm:pt>
    <dgm:pt modelId="{2235B7EC-6AD4-4216-A446-68560B13E81E}">
      <dgm:prSet phldrT="[besedilo]" custT="1"/>
      <dgm:spPr>
        <a:solidFill>
          <a:srgbClr val="00B050">
            <a:alpha val="50000"/>
          </a:srgbClr>
        </a:solidFill>
      </dgm:spPr>
      <dgm:t>
        <a:bodyPr lIns="0"/>
        <a:lstStyle/>
        <a:p>
          <a:pPr algn="l"/>
          <a:endParaRPr lang="sl-SI" sz="2800" dirty="0"/>
        </a:p>
      </dgm:t>
    </dgm:pt>
    <dgm:pt modelId="{69F9CA3E-39C1-4D79-835E-333C13A15FB6}" type="parTrans" cxnId="{F87EB9CB-7EA4-4293-955F-D4C85BD64FDF}">
      <dgm:prSet/>
      <dgm:spPr/>
      <dgm:t>
        <a:bodyPr/>
        <a:lstStyle/>
        <a:p>
          <a:endParaRPr lang="sl-SI"/>
        </a:p>
      </dgm:t>
    </dgm:pt>
    <dgm:pt modelId="{4841223D-C54B-42F1-A222-4E461652523B}" type="sibTrans" cxnId="{F87EB9CB-7EA4-4293-955F-D4C85BD64FDF}">
      <dgm:prSet/>
      <dgm:spPr/>
      <dgm:t>
        <a:bodyPr/>
        <a:lstStyle/>
        <a:p>
          <a:endParaRPr lang="sl-SI"/>
        </a:p>
      </dgm:t>
    </dgm:pt>
    <dgm:pt modelId="{11ADCBC9-18F8-4840-AC85-B8D14485AA02}">
      <dgm:prSet phldrT="[besedilo]" custT="1"/>
      <dgm:spPr>
        <a:solidFill>
          <a:srgbClr val="0070C0">
            <a:alpha val="50000"/>
          </a:srgbClr>
        </a:solidFill>
      </dgm:spPr>
      <dgm:t>
        <a:bodyPr rIns="0"/>
        <a:lstStyle/>
        <a:p>
          <a:pPr algn="ctr"/>
          <a:endParaRPr lang="sl-SI" sz="2800" dirty="0"/>
        </a:p>
      </dgm:t>
    </dgm:pt>
    <dgm:pt modelId="{7D762D37-2A67-4729-9375-38FFBF16B6D4}" type="parTrans" cxnId="{C88FEA7F-2598-49DA-B15C-5A65754C9496}">
      <dgm:prSet/>
      <dgm:spPr/>
      <dgm:t>
        <a:bodyPr/>
        <a:lstStyle/>
        <a:p>
          <a:endParaRPr lang="sl-SI"/>
        </a:p>
      </dgm:t>
    </dgm:pt>
    <dgm:pt modelId="{4E3A6174-55E9-4CCE-8A95-EEA73138A066}" type="sibTrans" cxnId="{C88FEA7F-2598-49DA-B15C-5A65754C9496}">
      <dgm:prSet/>
      <dgm:spPr/>
      <dgm:t>
        <a:bodyPr/>
        <a:lstStyle/>
        <a:p>
          <a:endParaRPr lang="sl-SI"/>
        </a:p>
      </dgm:t>
    </dgm:pt>
    <dgm:pt modelId="{42D94C73-BEEF-4754-A1E6-031864AD1223}" type="pres">
      <dgm:prSet presAssocID="{904A5644-F42B-4282-8D2B-5D972C0ACB3F}" presName="Name0" presStyleCnt="0">
        <dgm:presLayoutVars>
          <dgm:dir/>
          <dgm:resizeHandles val="exact"/>
        </dgm:presLayoutVars>
      </dgm:prSet>
      <dgm:spPr/>
      <dgm:t>
        <a:bodyPr/>
        <a:lstStyle/>
        <a:p>
          <a:endParaRPr lang="sl-SI"/>
        </a:p>
      </dgm:t>
    </dgm:pt>
    <dgm:pt modelId="{9FB30820-070A-4286-8D84-95A2D02C7E59}" type="pres">
      <dgm:prSet presAssocID="{2235B7EC-6AD4-4216-A446-68560B13E81E}" presName="Name5" presStyleLbl="vennNode1" presStyleIdx="0" presStyleCnt="2" custLinFactNeighborX="71288">
        <dgm:presLayoutVars>
          <dgm:bulletEnabled val="1"/>
        </dgm:presLayoutVars>
      </dgm:prSet>
      <dgm:spPr/>
      <dgm:t>
        <a:bodyPr/>
        <a:lstStyle/>
        <a:p>
          <a:endParaRPr lang="sl-SI"/>
        </a:p>
      </dgm:t>
    </dgm:pt>
    <dgm:pt modelId="{80B8B095-0670-4822-BA7F-1ED811E48488}" type="pres">
      <dgm:prSet presAssocID="{4841223D-C54B-42F1-A222-4E461652523B}" presName="space" presStyleCnt="0"/>
      <dgm:spPr/>
    </dgm:pt>
    <dgm:pt modelId="{4D7A0E76-AD0C-481B-9CD0-B30A79B0F83C}" type="pres">
      <dgm:prSet presAssocID="{11ADCBC9-18F8-4840-AC85-B8D14485AA02}" presName="Name5" presStyleLbl="vennNode1" presStyleIdx="1" presStyleCnt="2" custLinFactNeighborX="-71787">
        <dgm:presLayoutVars>
          <dgm:bulletEnabled val="1"/>
        </dgm:presLayoutVars>
      </dgm:prSet>
      <dgm:spPr/>
      <dgm:t>
        <a:bodyPr/>
        <a:lstStyle/>
        <a:p>
          <a:endParaRPr lang="sl-SI"/>
        </a:p>
      </dgm:t>
    </dgm:pt>
  </dgm:ptLst>
  <dgm:cxnLst>
    <dgm:cxn modelId="{232A52E2-2C44-4DE5-AF9F-849B056E9965}" type="presOf" srcId="{2235B7EC-6AD4-4216-A446-68560B13E81E}" destId="{9FB30820-070A-4286-8D84-95A2D02C7E59}" srcOrd="0" destOrd="0" presId="urn:microsoft.com/office/officeart/2005/8/layout/venn3"/>
    <dgm:cxn modelId="{F87EB9CB-7EA4-4293-955F-D4C85BD64FDF}" srcId="{904A5644-F42B-4282-8D2B-5D972C0ACB3F}" destId="{2235B7EC-6AD4-4216-A446-68560B13E81E}" srcOrd="0" destOrd="0" parTransId="{69F9CA3E-39C1-4D79-835E-333C13A15FB6}" sibTransId="{4841223D-C54B-42F1-A222-4E461652523B}"/>
    <dgm:cxn modelId="{C88FEA7F-2598-49DA-B15C-5A65754C9496}" srcId="{904A5644-F42B-4282-8D2B-5D972C0ACB3F}" destId="{11ADCBC9-18F8-4840-AC85-B8D14485AA02}" srcOrd="1" destOrd="0" parTransId="{7D762D37-2A67-4729-9375-38FFBF16B6D4}" sibTransId="{4E3A6174-55E9-4CCE-8A95-EEA73138A066}"/>
    <dgm:cxn modelId="{AC0D9AEE-EB85-4F2B-A480-04DA108C97BB}" type="presOf" srcId="{11ADCBC9-18F8-4840-AC85-B8D14485AA02}" destId="{4D7A0E76-AD0C-481B-9CD0-B30A79B0F83C}" srcOrd="0" destOrd="0" presId="urn:microsoft.com/office/officeart/2005/8/layout/venn3"/>
    <dgm:cxn modelId="{87B4A786-FE6F-44A5-AF2A-60C23C453E3B}" type="presOf" srcId="{904A5644-F42B-4282-8D2B-5D972C0ACB3F}" destId="{42D94C73-BEEF-4754-A1E6-031864AD1223}" srcOrd="0" destOrd="0" presId="urn:microsoft.com/office/officeart/2005/8/layout/venn3"/>
    <dgm:cxn modelId="{7028E871-9066-47A0-BC89-77D295DC82AC}" type="presParOf" srcId="{42D94C73-BEEF-4754-A1E6-031864AD1223}" destId="{9FB30820-070A-4286-8D84-95A2D02C7E59}" srcOrd="0" destOrd="0" presId="urn:microsoft.com/office/officeart/2005/8/layout/venn3"/>
    <dgm:cxn modelId="{FDAE457C-D7E9-4391-8CAC-A70735001195}" type="presParOf" srcId="{42D94C73-BEEF-4754-A1E6-031864AD1223}" destId="{80B8B095-0670-4822-BA7F-1ED811E48488}" srcOrd="1" destOrd="0" presId="urn:microsoft.com/office/officeart/2005/8/layout/venn3"/>
    <dgm:cxn modelId="{0B4264E4-313F-4929-82E9-1BD79F171C01}" type="presParOf" srcId="{42D94C73-BEEF-4754-A1E6-031864AD1223}" destId="{4D7A0E76-AD0C-481B-9CD0-B30A79B0F83C}"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30820-070A-4286-8D84-95A2D02C7E59}">
      <dsp:nvSpPr>
        <dsp:cNvPr id="0" name=""/>
        <dsp:cNvSpPr/>
      </dsp:nvSpPr>
      <dsp:spPr>
        <a:xfrm>
          <a:off x="1656182" y="54"/>
          <a:ext cx="4063891" cy="4063891"/>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5560" rIns="223650" bIns="35560" numCol="1" spcCol="1270" anchor="ctr" anchorCtr="0">
          <a:noAutofit/>
        </a:bodyPr>
        <a:lstStyle/>
        <a:p>
          <a:pPr lvl="0" algn="l" defTabSz="1244600">
            <a:lnSpc>
              <a:spcPct val="90000"/>
            </a:lnSpc>
            <a:spcBef>
              <a:spcPct val="0"/>
            </a:spcBef>
            <a:spcAft>
              <a:spcPct val="35000"/>
            </a:spcAft>
          </a:pPr>
          <a:endParaRPr lang="sl-SI" sz="2800" kern="1200" dirty="0"/>
        </a:p>
      </dsp:txBody>
      <dsp:txXfrm>
        <a:off x="2251325" y="595197"/>
        <a:ext cx="2873605" cy="2873605"/>
      </dsp:txXfrm>
    </dsp:sp>
    <dsp:sp modelId="{4D7A0E76-AD0C-481B-9CD0-B30A79B0F83C}">
      <dsp:nvSpPr>
        <dsp:cNvPr id="0" name=""/>
        <dsp:cNvSpPr/>
      </dsp:nvSpPr>
      <dsp:spPr>
        <a:xfrm>
          <a:off x="3744413" y="54"/>
          <a:ext cx="4063891" cy="4063891"/>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3650" tIns="35560" rIns="0" bIns="35560" numCol="1" spcCol="1270" anchor="ctr" anchorCtr="0">
          <a:noAutofit/>
        </a:bodyPr>
        <a:lstStyle/>
        <a:p>
          <a:pPr lvl="0" algn="ctr" defTabSz="1244600">
            <a:lnSpc>
              <a:spcPct val="90000"/>
            </a:lnSpc>
            <a:spcBef>
              <a:spcPct val="0"/>
            </a:spcBef>
            <a:spcAft>
              <a:spcPct val="35000"/>
            </a:spcAft>
          </a:pPr>
          <a:endParaRPr lang="sl-SI" sz="2800" kern="1200" dirty="0"/>
        </a:p>
      </dsp:txBody>
      <dsp:txXfrm>
        <a:off x="4339556" y="595197"/>
        <a:ext cx="2873605" cy="287360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sl-SI"/>
          </a:p>
        </p:txBody>
      </p:sp>
      <p:sp>
        <p:nvSpPr>
          <p:cNvPr id="3" name="Ograda datuma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452D1D3F-8078-4313-9D70-5450EECAC6FA}" type="datetimeFigureOut">
              <a:rPr lang="sl-SI"/>
              <a:pPr>
                <a:defRPr/>
              </a:pPr>
              <a:t>15.9.2016</a:t>
            </a:fld>
            <a:endParaRPr lang="sl-SI"/>
          </a:p>
        </p:txBody>
      </p:sp>
      <p:sp>
        <p:nvSpPr>
          <p:cNvPr id="4" name="Ograda stranske slike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Ograda opomb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 name="Ograda noge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sl-SI"/>
          </a:p>
        </p:txBody>
      </p:sp>
      <p:sp>
        <p:nvSpPr>
          <p:cNvPr id="7" name="Ograda številke diapozitiva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72732F31-2BE8-46C1-A041-15CF64737DF5}" type="slidenum">
              <a:rPr lang="sl-SI"/>
              <a:pPr>
                <a:defRPr/>
              </a:pPr>
              <a:t>‹#›</a:t>
            </a:fld>
            <a:endParaRPr lang="sl-SI"/>
          </a:p>
        </p:txBody>
      </p:sp>
    </p:spTree>
    <p:extLst>
      <p:ext uri="{BB962C8B-B14F-4D97-AF65-F5344CB8AC3E}">
        <p14:creationId xmlns:p14="http://schemas.microsoft.com/office/powerpoint/2010/main" val="3634978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4E3946-EBFF-4D1D-A37C-C8A66233DB4B}" type="slidenum">
              <a:rPr lang="en-US"/>
              <a:pPr>
                <a:defRPr/>
              </a:pPr>
              <a:t>‹#›</a:t>
            </a:fld>
            <a:endParaRPr lang="en-US"/>
          </a:p>
        </p:txBody>
      </p:sp>
    </p:spTree>
    <p:extLst>
      <p:ext uri="{BB962C8B-B14F-4D97-AF65-F5344CB8AC3E}">
        <p14:creationId xmlns:p14="http://schemas.microsoft.com/office/powerpoint/2010/main" val="366563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75BB20-EE91-4B7E-8147-6E2A827E8FE1}" type="slidenum">
              <a:rPr lang="en-US"/>
              <a:pPr>
                <a:defRPr/>
              </a:pPr>
              <a:t>‹#›</a:t>
            </a:fld>
            <a:endParaRPr lang="en-US"/>
          </a:p>
        </p:txBody>
      </p:sp>
    </p:spTree>
    <p:extLst>
      <p:ext uri="{BB962C8B-B14F-4D97-AF65-F5344CB8AC3E}">
        <p14:creationId xmlns:p14="http://schemas.microsoft.com/office/powerpoint/2010/main" val="369523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E81C9-34E8-434D-98C7-593BD29ECAF1}" type="slidenum">
              <a:rPr lang="en-US"/>
              <a:pPr>
                <a:defRPr/>
              </a:pPr>
              <a:t>‹#›</a:t>
            </a:fld>
            <a:endParaRPr lang="en-US"/>
          </a:p>
        </p:txBody>
      </p:sp>
    </p:spTree>
    <p:extLst>
      <p:ext uri="{BB962C8B-B14F-4D97-AF65-F5344CB8AC3E}">
        <p14:creationId xmlns:p14="http://schemas.microsoft.com/office/powerpoint/2010/main" val="41827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A53513-964F-4592-AA47-0515A36DE154}" type="slidenum">
              <a:rPr lang="en-US"/>
              <a:pPr>
                <a:defRPr/>
              </a:pPr>
              <a:t>‹#›</a:t>
            </a:fld>
            <a:endParaRPr lang="en-US"/>
          </a:p>
        </p:txBody>
      </p:sp>
    </p:spTree>
    <p:extLst>
      <p:ext uri="{BB962C8B-B14F-4D97-AF65-F5344CB8AC3E}">
        <p14:creationId xmlns:p14="http://schemas.microsoft.com/office/powerpoint/2010/main" val="242251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0A336E-0D4E-4C20-8E0C-5978F4CDE036}" type="slidenum">
              <a:rPr lang="en-US"/>
              <a:pPr>
                <a:defRPr/>
              </a:pPr>
              <a:t>‹#›</a:t>
            </a:fld>
            <a:endParaRPr lang="en-US"/>
          </a:p>
        </p:txBody>
      </p:sp>
    </p:spTree>
    <p:extLst>
      <p:ext uri="{BB962C8B-B14F-4D97-AF65-F5344CB8AC3E}">
        <p14:creationId xmlns:p14="http://schemas.microsoft.com/office/powerpoint/2010/main" val="59344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2D5E16-B15F-4C1A-93F3-640248FB7C8A}" type="slidenum">
              <a:rPr lang="en-US"/>
              <a:pPr>
                <a:defRPr/>
              </a:pPr>
              <a:t>‹#›</a:t>
            </a:fld>
            <a:endParaRPr lang="en-US"/>
          </a:p>
        </p:txBody>
      </p:sp>
    </p:spTree>
    <p:extLst>
      <p:ext uri="{BB962C8B-B14F-4D97-AF65-F5344CB8AC3E}">
        <p14:creationId xmlns:p14="http://schemas.microsoft.com/office/powerpoint/2010/main" val="348639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7A9A47-70EA-4E0C-A9C9-C2576E8329AB}" type="slidenum">
              <a:rPr lang="en-US"/>
              <a:pPr>
                <a:defRPr/>
              </a:pPr>
              <a:t>‹#›</a:t>
            </a:fld>
            <a:endParaRPr lang="en-US"/>
          </a:p>
        </p:txBody>
      </p:sp>
    </p:spTree>
    <p:extLst>
      <p:ext uri="{BB962C8B-B14F-4D97-AF65-F5344CB8AC3E}">
        <p14:creationId xmlns:p14="http://schemas.microsoft.com/office/powerpoint/2010/main" val="397712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1DFB55-8A10-4756-8276-30C978AB5E22}" type="slidenum">
              <a:rPr lang="en-US"/>
              <a:pPr>
                <a:defRPr/>
              </a:pPr>
              <a:t>‹#›</a:t>
            </a:fld>
            <a:endParaRPr lang="en-US"/>
          </a:p>
        </p:txBody>
      </p:sp>
    </p:spTree>
    <p:extLst>
      <p:ext uri="{BB962C8B-B14F-4D97-AF65-F5344CB8AC3E}">
        <p14:creationId xmlns:p14="http://schemas.microsoft.com/office/powerpoint/2010/main" val="213509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5FD26F-EF87-4DEB-8381-6B322BFA2A96}" type="slidenum">
              <a:rPr lang="en-US"/>
              <a:pPr>
                <a:defRPr/>
              </a:pPr>
              <a:t>‹#›</a:t>
            </a:fld>
            <a:endParaRPr lang="en-US"/>
          </a:p>
        </p:txBody>
      </p:sp>
    </p:spTree>
    <p:extLst>
      <p:ext uri="{BB962C8B-B14F-4D97-AF65-F5344CB8AC3E}">
        <p14:creationId xmlns:p14="http://schemas.microsoft.com/office/powerpoint/2010/main" val="199397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ADE80-17F5-4492-BF2F-0718FBC78F6B}" type="slidenum">
              <a:rPr lang="en-US"/>
              <a:pPr>
                <a:defRPr/>
              </a:pPr>
              <a:t>‹#›</a:t>
            </a:fld>
            <a:endParaRPr lang="en-US"/>
          </a:p>
        </p:txBody>
      </p:sp>
    </p:spTree>
    <p:extLst>
      <p:ext uri="{BB962C8B-B14F-4D97-AF65-F5344CB8AC3E}">
        <p14:creationId xmlns:p14="http://schemas.microsoft.com/office/powerpoint/2010/main" val="410953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250A05-2A03-4333-BE59-7618F029F2BC}" type="slidenum">
              <a:rPr lang="en-US"/>
              <a:pPr>
                <a:defRPr/>
              </a:pPr>
              <a:t>‹#›</a:t>
            </a:fld>
            <a:endParaRPr lang="en-US"/>
          </a:p>
        </p:txBody>
      </p:sp>
    </p:spTree>
    <p:extLst>
      <p:ext uri="{BB962C8B-B14F-4D97-AF65-F5344CB8AC3E}">
        <p14:creationId xmlns:p14="http://schemas.microsoft.com/office/powerpoint/2010/main" val="223468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003CDBB4-B0F5-4924-9CB8-E1DEF3C467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grada številke diapozitiva 1"/>
          <p:cNvSpPr>
            <a:spLocks noGrp="1"/>
          </p:cNvSpPr>
          <p:nvPr>
            <p:ph type="sldNum" sz="quarter" idx="12"/>
          </p:nvPr>
        </p:nvSpPr>
        <p:spPr/>
        <p:txBody>
          <a:bodyPr/>
          <a:lstStyle/>
          <a:p>
            <a:pPr>
              <a:defRPr/>
            </a:pPr>
            <a:fld id="{838EF791-4FC5-4A2A-B94E-97107AB1287C}"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idx="1"/>
          </p:nvPr>
        </p:nvSpPr>
        <p:spPr>
          <a:xfrm>
            <a:off x="395288" y="1052513"/>
            <a:ext cx="8089900" cy="4537075"/>
          </a:xfrm>
        </p:spPr>
        <p:txBody>
          <a:bodyPr/>
          <a:lstStyle/>
          <a:p>
            <a:pPr algn="ctr" eaLnBrk="1" hangingPunct="1">
              <a:buFontTx/>
              <a:buNone/>
            </a:pPr>
            <a:r>
              <a:rPr lang="sl-SI" altLang="sl-SI" sz="2400" b="1" dirty="0" smtClean="0"/>
              <a:t>Kraj odvzema prostosti</a:t>
            </a:r>
          </a:p>
          <a:p>
            <a:pPr algn="just" eaLnBrk="1" hangingPunct="1">
              <a:buFontTx/>
              <a:buNone/>
            </a:pPr>
            <a:endParaRPr lang="sl-SI" altLang="sl-SI" sz="1800" dirty="0" smtClean="0"/>
          </a:p>
          <a:p>
            <a:pPr algn="just" eaLnBrk="1" hangingPunct="1">
              <a:buFontTx/>
              <a:buNone/>
            </a:pPr>
            <a:r>
              <a:rPr lang="sl-SI" altLang="sl-SI" sz="1800" dirty="0" smtClean="0"/>
              <a:t>     To je kateri koli kraj, kjer so ali bi lahko bile osebe, ki jim je bila odvzeta prostost na podlagi odredbe javne oblasti ali na njihovo pobudo ali z njihovo izrecno ali tiho privolitvijo (prvi odstavek 4. člena Opcijskega protokola).</a:t>
            </a:r>
          </a:p>
          <a:p>
            <a:pPr algn="just" eaLnBrk="1" hangingPunct="1">
              <a:buFontTx/>
              <a:buNone/>
            </a:pPr>
            <a:endParaRPr lang="sl-SI" altLang="sl-SI" sz="1800" dirty="0" smtClean="0"/>
          </a:p>
          <a:p>
            <a:pPr algn="just" eaLnBrk="1" hangingPunct="1">
              <a:buFontTx/>
              <a:buNone/>
            </a:pPr>
            <a:r>
              <a:rPr lang="sl-SI" altLang="sl-SI" sz="1800" dirty="0" smtClean="0"/>
              <a:t>     V Republiki Sloveniji se štejejo za prostore, kjer so nameščene osebe z odvzeto prostostjo, zlasti:</a:t>
            </a:r>
          </a:p>
          <a:p>
            <a:pPr algn="just" eaLnBrk="1" hangingPunct="1">
              <a:buFontTx/>
              <a:buNone/>
            </a:pPr>
            <a:r>
              <a:rPr lang="sl-SI" altLang="sl-SI" sz="1800" dirty="0" smtClean="0"/>
              <a:t>     • varovani oddelki v socialnovarstvenih zavodih,</a:t>
            </a:r>
          </a:p>
          <a:p>
            <a:pPr algn="just" eaLnBrk="1" hangingPunct="1">
              <a:buFontTx/>
              <a:buNone/>
            </a:pPr>
            <a:r>
              <a:rPr lang="sl-SI" altLang="sl-SI" sz="1800" dirty="0" smtClean="0"/>
              <a:t>     • oddelki pod posebnim nadzorom v psihiatričnih bolnišnicah,</a:t>
            </a:r>
          </a:p>
          <a:p>
            <a:pPr algn="just" eaLnBrk="1" hangingPunct="1">
              <a:buFontTx/>
              <a:buNone/>
            </a:pPr>
            <a:r>
              <a:rPr lang="sl-SI" altLang="sl-SI" sz="1800" dirty="0" smtClean="0"/>
              <a:t>     • prevzgojni dom in vzgojni zavodi za mladoletnike,</a:t>
            </a:r>
          </a:p>
          <a:p>
            <a:pPr algn="just" eaLnBrk="1" hangingPunct="1">
              <a:buFontTx/>
              <a:buNone/>
            </a:pPr>
            <a:r>
              <a:rPr lang="sl-SI" altLang="sl-SI" sz="1800" dirty="0" smtClean="0"/>
              <a:t>     • zavodi za prestajanje kazni zapora,</a:t>
            </a:r>
          </a:p>
          <a:p>
            <a:pPr algn="just" eaLnBrk="1" hangingPunct="1">
              <a:buFontTx/>
              <a:buNone/>
            </a:pPr>
            <a:r>
              <a:rPr lang="sl-SI" altLang="sl-SI" sz="1800" dirty="0" smtClean="0"/>
              <a:t>     • prostori za policijsko pridržanje,</a:t>
            </a:r>
          </a:p>
          <a:p>
            <a:pPr algn="just" eaLnBrk="1" hangingPunct="1">
              <a:buFontTx/>
              <a:buNone/>
            </a:pPr>
            <a:r>
              <a:rPr lang="sl-SI" altLang="sl-SI" sz="1800" dirty="0" smtClean="0"/>
              <a:t>     • center za tujce in azilni dom,</a:t>
            </a:r>
          </a:p>
          <a:p>
            <a:pPr algn="just" eaLnBrk="1" hangingPunct="1">
              <a:buFontTx/>
              <a:buNone/>
            </a:pPr>
            <a:r>
              <a:rPr lang="sl-SI" altLang="sl-SI" sz="1800" dirty="0" smtClean="0"/>
              <a:t>     • druge podobne institucije.</a:t>
            </a:r>
          </a:p>
        </p:txBody>
      </p:sp>
    </p:spTree>
    <p:extLst>
      <p:ext uri="{BB962C8B-B14F-4D97-AF65-F5344CB8AC3E}">
        <p14:creationId xmlns:p14="http://schemas.microsoft.com/office/powerpoint/2010/main" val="3956931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1"/>
          </p:nvPr>
        </p:nvSpPr>
        <p:spPr>
          <a:xfrm>
            <a:off x="468313" y="1428750"/>
            <a:ext cx="8047037" cy="3949700"/>
          </a:xfrm>
        </p:spPr>
        <p:txBody>
          <a:bodyPr/>
          <a:lstStyle/>
          <a:p>
            <a:pPr algn="ctr" eaLnBrk="1" hangingPunct="1">
              <a:buFontTx/>
              <a:buNone/>
            </a:pPr>
            <a:r>
              <a:rPr lang="sl-SI" altLang="sl-SI" sz="2400" b="1" dirty="0" smtClean="0"/>
              <a:t>Naloge in delovanje DPM</a:t>
            </a:r>
          </a:p>
          <a:p>
            <a:pPr eaLnBrk="1" hangingPunct="1">
              <a:buFontTx/>
              <a:buNone/>
            </a:pPr>
            <a:endParaRPr lang="sl-SI" altLang="sl-SI" sz="1800" dirty="0" smtClean="0"/>
          </a:p>
          <a:p>
            <a:pPr algn="just" eaLnBrk="1" hangingPunct="1">
              <a:buFontTx/>
              <a:buNone/>
            </a:pPr>
            <a:r>
              <a:rPr lang="sl-SI" altLang="sl-SI" sz="1800" dirty="0" smtClean="0"/>
              <a:t>     </a:t>
            </a:r>
            <a:r>
              <a:rPr lang="sl-SI" altLang="sl-SI" sz="2000" dirty="0" smtClean="0"/>
              <a:t>DPM vsako leto opravi več obiskov krajev odvzema prostosti, kjer preverja ravnanje osebja s stanovalci varovanih oddelkov, s pacienti v oddelkih psihiatričnih bolnišnic pod posebnim nadzorom, obsojenci na prestajanju kazni zapora, priporniki, osebami na prestajanju uklonilnega zapora, mladoletniki v prevzgojnem domu in vzgojnih zavodih, prosilci za mednarodno zaščito ter tujci v centru za tujce in drugimi osebami v podobnih institucijah.</a:t>
            </a:r>
          </a:p>
        </p:txBody>
      </p:sp>
    </p:spTree>
    <p:extLst>
      <p:ext uri="{BB962C8B-B14F-4D97-AF65-F5344CB8AC3E}">
        <p14:creationId xmlns:p14="http://schemas.microsoft.com/office/powerpoint/2010/main" val="107186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1"/>
          </p:nvPr>
        </p:nvSpPr>
        <p:spPr>
          <a:xfrm>
            <a:off x="755650" y="1196975"/>
            <a:ext cx="7729538" cy="3949700"/>
          </a:xfrm>
        </p:spPr>
        <p:txBody>
          <a:bodyPr/>
          <a:lstStyle/>
          <a:p>
            <a:pPr eaLnBrk="1" hangingPunct="1">
              <a:buFontTx/>
              <a:buNone/>
            </a:pPr>
            <a:r>
              <a:rPr lang="sl-SI" altLang="sl-SI" sz="2000" b="1" dirty="0" smtClean="0"/>
              <a:t>     Leto 2016 je bilo do tega trenutka 19 obiskov ustanov, kjer so zadržane osebe s težavami v duševnem zdravju:</a:t>
            </a:r>
          </a:p>
          <a:p>
            <a:pPr eaLnBrk="1" hangingPunct="1">
              <a:buFontTx/>
              <a:buNone/>
            </a:pPr>
            <a:endParaRPr lang="sl-SI" altLang="sl-SI" sz="2000" b="1" dirty="0" smtClean="0"/>
          </a:p>
          <a:p>
            <a:pPr eaLnBrk="1" hangingPunct="1">
              <a:buFontTx/>
              <a:buNone/>
            </a:pPr>
            <a:r>
              <a:rPr lang="sl-SI" altLang="sl-SI" sz="2000" b="1" dirty="0" smtClean="0"/>
              <a:t>2 psihiatrični bolnišnici in enota za forenzično psihiatrijo</a:t>
            </a:r>
          </a:p>
          <a:p>
            <a:pPr eaLnBrk="1" hangingPunct="1">
              <a:buFontTx/>
              <a:buNone/>
            </a:pPr>
            <a:r>
              <a:rPr lang="sl-SI" altLang="sl-SI" sz="2000" b="1" dirty="0" smtClean="0"/>
              <a:t>1 posebni socialno varstveni zavod</a:t>
            </a:r>
          </a:p>
          <a:p>
            <a:pPr eaLnBrk="1" hangingPunct="1">
              <a:buFontTx/>
              <a:buNone/>
            </a:pPr>
            <a:r>
              <a:rPr lang="sl-SI" altLang="sl-SI" sz="2000" b="1" dirty="0" smtClean="0"/>
              <a:t>15 socialno varstvenih zavodov (domov starejših)</a:t>
            </a:r>
          </a:p>
          <a:p>
            <a:pPr eaLnBrk="1" hangingPunct="1">
              <a:buFontTx/>
              <a:buNone/>
            </a:pPr>
            <a:endParaRPr lang="sl-SI" altLang="sl-SI" sz="2000" b="1" dirty="0" smtClean="0"/>
          </a:p>
          <a:p>
            <a:pPr eaLnBrk="1" hangingPunct="1">
              <a:buFontTx/>
              <a:buNone/>
            </a:pPr>
            <a:r>
              <a:rPr lang="sl-SI" altLang="sl-SI" sz="2000" b="1" dirty="0" smtClean="0"/>
              <a:t>V letu 2016 še načrtuje obisk:</a:t>
            </a:r>
          </a:p>
          <a:p>
            <a:pPr eaLnBrk="1" hangingPunct="1">
              <a:buFontTx/>
              <a:buNone/>
            </a:pPr>
            <a:endParaRPr lang="sl-SI" altLang="sl-SI" sz="2000" b="1" dirty="0" smtClean="0"/>
          </a:p>
          <a:p>
            <a:pPr eaLnBrk="1" hangingPunct="1">
              <a:buFontTx/>
              <a:buNone/>
            </a:pPr>
            <a:r>
              <a:rPr lang="sl-SI" altLang="sl-SI" sz="2000" b="1" dirty="0" smtClean="0"/>
              <a:t>1 psihiatrične bolnišnice</a:t>
            </a:r>
          </a:p>
          <a:p>
            <a:pPr eaLnBrk="1" hangingPunct="1">
              <a:buFontTx/>
              <a:buNone/>
            </a:pPr>
            <a:r>
              <a:rPr lang="sl-SI" altLang="sl-SI" sz="2000" b="1" dirty="0" smtClean="0"/>
              <a:t>2 posebnih socialno varstvenih zavodov</a:t>
            </a:r>
          </a:p>
          <a:p>
            <a:pPr eaLnBrk="1" hangingPunct="1">
              <a:buFontTx/>
              <a:buNone/>
            </a:pPr>
            <a:r>
              <a:rPr lang="sl-SI" altLang="sl-SI" sz="2000" b="1" dirty="0" smtClean="0"/>
              <a:t>5 socialno varstvenih zavodov (domov starejših)</a:t>
            </a:r>
          </a:p>
          <a:p>
            <a:pPr eaLnBrk="1" hangingPunct="1">
              <a:buFontTx/>
              <a:buNone/>
            </a:pPr>
            <a:r>
              <a:rPr lang="sl-SI" altLang="sl-SI" sz="2000" b="1" dirty="0" smtClean="0"/>
              <a:t>1 tematski obisk</a:t>
            </a:r>
          </a:p>
          <a:p>
            <a:pPr eaLnBrk="1" hangingPunct="1">
              <a:buFontTx/>
              <a:buNone/>
            </a:pPr>
            <a:endParaRPr lang="sl-SI" altLang="sl-SI" sz="2000" b="1" dirty="0" smtClean="0"/>
          </a:p>
          <a:p>
            <a:pPr eaLnBrk="1" hangingPunct="1">
              <a:buFontTx/>
              <a:buNone/>
            </a:pPr>
            <a:endParaRPr lang="sl-SI" altLang="sl-SI" sz="2000" dirty="0" smtClean="0"/>
          </a:p>
        </p:txBody>
      </p:sp>
    </p:spTree>
    <p:extLst>
      <p:ext uri="{BB962C8B-B14F-4D97-AF65-F5344CB8AC3E}">
        <p14:creationId xmlns:p14="http://schemas.microsoft.com/office/powerpoint/2010/main" val="2527053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a:xfrm>
            <a:off x="179388" y="1484313"/>
            <a:ext cx="8496300" cy="3894137"/>
          </a:xfrm>
        </p:spPr>
        <p:txBody>
          <a:bodyPr/>
          <a:lstStyle/>
          <a:p>
            <a:pPr algn="ctr" eaLnBrk="1" hangingPunct="1">
              <a:buFontTx/>
              <a:buNone/>
            </a:pPr>
            <a:r>
              <a:rPr lang="sl-SI" altLang="sl-SI" sz="2400" b="1" smtClean="0"/>
              <a:t>Potek obiska</a:t>
            </a:r>
          </a:p>
          <a:p>
            <a:pPr eaLnBrk="1" hangingPunct="1">
              <a:buFontTx/>
              <a:buNone/>
            </a:pPr>
            <a:endParaRPr lang="sl-SI" altLang="sl-SI" sz="2000" smtClean="0"/>
          </a:p>
          <a:p>
            <a:pPr algn="just" eaLnBrk="1" hangingPunct="1"/>
            <a:r>
              <a:rPr lang="sl-SI" altLang="sl-SI" sz="2000" smtClean="0"/>
              <a:t>Uvodni razgovor z vodstvom</a:t>
            </a:r>
          </a:p>
          <a:p>
            <a:pPr algn="just" eaLnBrk="1" hangingPunct="1"/>
            <a:r>
              <a:rPr lang="sl-SI" altLang="sl-SI" sz="2000" smtClean="0"/>
              <a:t>Ogled oddelkov pod posebnim nadzorom oziroma varovanih oddelkov</a:t>
            </a:r>
          </a:p>
          <a:p>
            <a:pPr algn="just" eaLnBrk="1" hangingPunct="1"/>
            <a:r>
              <a:rPr lang="sl-SI" altLang="sl-SI" sz="2000" smtClean="0"/>
              <a:t>Vpogled v dokumentacijo (sprejem, obveščanje sodišča, uporaba PVU, pritožbe...)</a:t>
            </a:r>
          </a:p>
          <a:p>
            <a:pPr algn="just" eaLnBrk="1" hangingPunct="1"/>
            <a:r>
              <a:rPr lang="sl-SI" altLang="sl-SI" sz="2000" smtClean="0"/>
              <a:t>Razgovor s pacienti oziroma stanovalci</a:t>
            </a:r>
          </a:p>
          <a:p>
            <a:pPr algn="just" eaLnBrk="1" hangingPunct="1"/>
            <a:r>
              <a:rPr lang="sl-SI" altLang="sl-SI" sz="2000" smtClean="0">
                <a:solidFill>
                  <a:srgbClr val="000000"/>
                </a:solidFill>
                <a:ea typeface="Calibri" pitchFamily="34" charset="0"/>
                <a:cs typeface="Calibri" pitchFamily="34" charset="0"/>
              </a:rPr>
              <a:t>Pomoč zdravnika izvedenca (na področju oseb s težavami v duševnem zdravju psihiatra)</a:t>
            </a:r>
            <a:endParaRPr lang="sl-SI" altLang="sl-SI" sz="2000" smtClean="0"/>
          </a:p>
          <a:p>
            <a:pPr algn="just" eaLnBrk="1" hangingPunct="1">
              <a:buFontTx/>
              <a:buNone/>
            </a:pPr>
            <a:endParaRPr lang="sl-SI" altLang="sl-SI" sz="2000" smtClean="0"/>
          </a:p>
        </p:txBody>
      </p:sp>
    </p:spTree>
    <p:extLst>
      <p:ext uri="{BB962C8B-B14F-4D97-AF65-F5344CB8AC3E}">
        <p14:creationId xmlns:p14="http://schemas.microsoft.com/office/powerpoint/2010/main" val="2214029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body" idx="1"/>
          </p:nvPr>
        </p:nvSpPr>
        <p:spPr>
          <a:xfrm>
            <a:off x="395288" y="1428750"/>
            <a:ext cx="8120062" cy="4087813"/>
          </a:xfrm>
        </p:spPr>
        <p:txBody>
          <a:bodyPr/>
          <a:lstStyle/>
          <a:p>
            <a:pPr algn="ctr" eaLnBrk="1" hangingPunct="1">
              <a:buFontTx/>
              <a:buNone/>
            </a:pPr>
            <a:r>
              <a:rPr lang="sl-SI" altLang="sl-SI" sz="2400" b="1" dirty="0" smtClean="0">
                <a:solidFill>
                  <a:srgbClr val="000000"/>
                </a:solidFill>
              </a:rPr>
              <a:t>Poročilo </a:t>
            </a:r>
          </a:p>
          <a:p>
            <a:pPr algn="just" eaLnBrk="1" hangingPunct="1">
              <a:buFontTx/>
              <a:buNone/>
            </a:pPr>
            <a:endParaRPr lang="sl-SI" altLang="sl-SI" sz="1800" dirty="0" smtClean="0">
              <a:solidFill>
                <a:srgbClr val="000000"/>
              </a:solidFill>
            </a:endParaRPr>
          </a:p>
          <a:p>
            <a:pPr algn="just" eaLnBrk="1" hangingPunct="1">
              <a:buFontTx/>
              <a:buNone/>
            </a:pPr>
            <a:r>
              <a:rPr lang="sl-SI" altLang="sl-SI" sz="1800" dirty="0" smtClean="0">
                <a:solidFill>
                  <a:srgbClr val="000000"/>
                </a:solidFill>
              </a:rPr>
              <a:t>     DPM o vsakem obisku pripravi poročilo o svojih ugotovitvah. Obiskanim institucijam ob tem poda priporočila za odpravo nepravilnosti in predloge za izboljšanje stanja. </a:t>
            </a:r>
          </a:p>
          <a:p>
            <a:pPr algn="just" eaLnBrk="1" hangingPunct="1">
              <a:buFontTx/>
              <a:buNone/>
            </a:pPr>
            <a:endParaRPr lang="sl-SI" altLang="sl-SI" sz="1800" dirty="0" smtClean="0">
              <a:solidFill>
                <a:srgbClr val="000000"/>
              </a:solidFill>
            </a:endParaRPr>
          </a:p>
          <a:p>
            <a:pPr algn="just" eaLnBrk="1" hangingPunct="1"/>
            <a:r>
              <a:rPr lang="sl-SI" altLang="sl-SI" sz="1800" dirty="0" smtClean="0"/>
              <a:t>Predhodno poročilo</a:t>
            </a:r>
          </a:p>
          <a:p>
            <a:pPr algn="just" eaLnBrk="1" hangingPunct="1"/>
            <a:r>
              <a:rPr lang="sl-SI" altLang="sl-SI" sz="1800" dirty="0" smtClean="0"/>
              <a:t>Končno poročilo – MDDSZ, Socialna inšpekcija in zdravstveni inšpektorati, sodišče...</a:t>
            </a:r>
          </a:p>
          <a:p>
            <a:pPr algn="just" eaLnBrk="1" hangingPunct="1"/>
            <a:r>
              <a:rPr lang="sl-SI" altLang="sl-SI" sz="1800" dirty="0" smtClean="0"/>
              <a:t>Objava priporočil in ugotovitev na spletnih straneh Varuha, v letnem poročilu Varuha in v posebnem poročilu o delu DPM, seznanitev javnosti</a:t>
            </a:r>
          </a:p>
          <a:p>
            <a:pPr algn="just" eaLnBrk="1" hangingPunct="1"/>
            <a:r>
              <a:rPr lang="sl-SI" altLang="sl-SI" sz="1800" dirty="0" smtClean="0">
                <a:solidFill>
                  <a:srgbClr val="000000"/>
                </a:solidFill>
              </a:rPr>
              <a:t>Posebno poročilo DPM se objavi v tiskani obliki ter na spletnih straneh Varuha, v slovenskem in angleškem jeziku. Varuh ga posreduje državnim institucijam in mednarodnim organizacijam za varstvo človekovih pravic.</a:t>
            </a:r>
          </a:p>
          <a:p>
            <a:pPr algn="just" eaLnBrk="1" hangingPunct="1">
              <a:buFontTx/>
              <a:buNone/>
            </a:pPr>
            <a:endParaRPr lang="sl-SI" altLang="sl-SI" dirty="0" smtClean="0"/>
          </a:p>
        </p:txBody>
      </p:sp>
    </p:spTree>
    <p:extLst>
      <p:ext uri="{BB962C8B-B14F-4D97-AF65-F5344CB8AC3E}">
        <p14:creationId xmlns:p14="http://schemas.microsoft.com/office/powerpoint/2010/main" val="4070104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body" idx="1"/>
          </p:nvPr>
        </p:nvSpPr>
        <p:spPr>
          <a:xfrm>
            <a:off x="785813" y="1428750"/>
            <a:ext cx="7729537" cy="3949700"/>
          </a:xfrm>
        </p:spPr>
        <p:txBody>
          <a:bodyPr/>
          <a:lstStyle/>
          <a:p>
            <a:pPr marL="0" indent="0" algn="ctr">
              <a:buNone/>
            </a:pPr>
            <a:endParaRPr lang="sl-SI" sz="2800" b="1" dirty="0" smtClean="0"/>
          </a:p>
          <a:p>
            <a:pPr marL="0" indent="0" algn="ctr">
              <a:buNone/>
            </a:pPr>
            <a:r>
              <a:rPr lang="sl-SI" sz="2800" b="1" dirty="0" smtClean="0"/>
              <a:t>psihiatričnih </a:t>
            </a:r>
            <a:r>
              <a:rPr lang="sl-SI" sz="2800" b="1" dirty="0"/>
              <a:t>bolnišnicah)</a:t>
            </a:r>
            <a:endParaRPr lang="sl-SI" sz="2800" dirty="0"/>
          </a:p>
          <a:p>
            <a:pPr eaLnBrk="1" hangingPunct="1">
              <a:buFontTx/>
              <a:buNone/>
              <a:defRPr/>
            </a:pPr>
            <a:endParaRPr lang="sl-SI" altLang="sl-SI" dirty="0" smtClean="0"/>
          </a:p>
        </p:txBody>
      </p:sp>
      <p:graphicFrame>
        <p:nvGraphicFramePr>
          <p:cNvPr id="2" name="Tabela 1"/>
          <p:cNvGraphicFramePr>
            <a:graphicFrameLocks noGrp="1"/>
          </p:cNvGraphicFramePr>
          <p:nvPr>
            <p:extLst>
              <p:ext uri="{D42A27DB-BD31-4B8C-83A1-F6EECF244321}">
                <p14:modId xmlns:p14="http://schemas.microsoft.com/office/powerpoint/2010/main" val="3763696651"/>
              </p:ext>
            </p:extLst>
          </p:nvPr>
        </p:nvGraphicFramePr>
        <p:xfrm>
          <a:off x="539551" y="1484784"/>
          <a:ext cx="7560840" cy="4525958"/>
        </p:xfrm>
        <a:graphic>
          <a:graphicData uri="http://schemas.openxmlformats.org/drawingml/2006/table">
            <a:tbl>
              <a:tblPr firstRow="1" firstCol="1" bandRow="1">
                <a:tableStyleId>{5C22544A-7EE6-4342-B048-85BDC9FD1C3A}</a:tableStyleId>
              </a:tblPr>
              <a:tblGrid>
                <a:gridCol w="2155776"/>
                <a:gridCol w="749836"/>
                <a:gridCol w="984159"/>
                <a:gridCol w="843565"/>
                <a:gridCol w="952916"/>
                <a:gridCol w="859186"/>
                <a:gridCol w="1015402"/>
              </a:tblGrid>
              <a:tr h="190090">
                <a:tc>
                  <a:txBody>
                    <a:bodyPr/>
                    <a:lstStyle/>
                    <a:p>
                      <a:endParaRPr lang="sl-SI" sz="1000" dirty="0">
                        <a:effectLst/>
                        <a:latin typeface="Calibri"/>
                      </a:endParaRPr>
                    </a:p>
                  </a:txBody>
                  <a:tcPr marL="42242" marR="42242" marT="0" marB="0" anchor="b"/>
                </a:tc>
                <a:tc>
                  <a:txBody>
                    <a:bodyPr/>
                    <a:lstStyle/>
                    <a:p>
                      <a:endParaRPr lang="sl-SI" sz="1000">
                        <a:effectLst/>
                        <a:latin typeface="Calibri"/>
                      </a:endParaRPr>
                    </a:p>
                  </a:txBody>
                  <a:tcPr marL="42242" marR="42242" marT="0" marB="0" anchor="b"/>
                </a:tc>
                <a:tc gridSpan="5">
                  <a:txBody>
                    <a:bodyPr/>
                    <a:lstStyle/>
                    <a:p>
                      <a:pPr algn="ctr">
                        <a:lnSpc>
                          <a:spcPct val="115000"/>
                        </a:lnSpc>
                        <a:spcAft>
                          <a:spcPts val="0"/>
                        </a:spcAft>
                      </a:pPr>
                      <a:r>
                        <a:rPr lang="sl-SI" sz="1000">
                          <a:effectLst/>
                        </a:rPr>
                        <a:t>PRIPOROČILA</a:t>
                      </a:r>
                      <a:endParaRPr lang="sl-SI" sz="1000">
                        <a:effectLst/>
                        <a:latin typeface="Calibri"/>
                        <a:ea typeface="Calibri"/>
                        <a:cs typeface="Times New Roman"/>
                      </a:endParaRPr>
                    </a:p>
                  </a:txBody>
                  <a:tcPr marL="42242" marR="42242" marT="0" marB="0" anchor="ct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r>
              <a:tr h="425440">
                <a:tc>
                  <a:txBody>
                    <a:bodyPr/>
                    <a:lstStyle/>
                    <a:p>
                      <a:pPr>
                        <a:lnSpc>
                          <a:spcPct val="115000"/>
                        </a:lnSpc>
                        <a:spcAft>
                          <a:spcPts val="0"/>
                        </a:spcAft>
                      </a:pPr>
                      <a:r>
                        <a:rPr lang="sl-SI" sz="1000" dirty="0">
                          <a:effectLst/>
                        </a:rPr>
                        <a:t>OBISKANE USTANOVE </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število lokacij</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uresničena</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sprejeta</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nesprejeta</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ni podatka</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SKUPAJ</a:t>
                      </a:r>
                      <a:endParaRPr lang="sl-SI" sz="1000">
                        <a:effectLst/>
                        <a:latin typeface="Calibri"/>
                        <a:ea typeface="Calibri"/>
                        <a:cs typeface="Times New Roman"/>
                      </a:endParaRPr>
                    </a:p>
                  </a:txBody>
                  <a:tcPr marL="42242" marR="42242" marT="0" marB="0" anchor="ctr"/>
                </a:tc>
              </a:tr>
              <a:tr h="425440">
                <a:tc>
                  <a:txBody>
                    <a:bodyPr/>
                    <a:lstStyle/>
                    <a:p>
                      <a:pPr>
                        <a:lnSpc>
                          <a:spcPct val="115000"/>
                        </a:lnSpc>
                        <a:spcAft>
                          <a:spcPts val="0"/>
                        </a:spcAft>
                      </a:pPr>
                      <a:r>
                        <a:rPr lang="sl-SI" sz="1000" dirty="0">
                          <a:effectLst/>
                        </a:rPr>
                        <a:t>policijske postaje </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23</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84</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52</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8</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2</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146</a:t>
                      </a:r>
                      <a:endParaRPr lang="sl-SI" sz="1000">
                        <a:effectLst/>
                        <a:latin typeface="Calibri"/>
                        <a:ea typeface="Calibri"/>
                        <a:cs typeface="Times New Roman"/>
                      </a:endParaRPr>
                    </a:p>
                  </a:txBody>
                  <a:tcPr marL="42242" marR="42242" marT="0" marB="0" anchor="ctr"/>
                </a:tc>
              </a:tr>
              <a:tr h="425440">
                <a:tc>
                  <a:txBody>
                    <a:bodyPr/>
                    <a:lstStyle/>
                    <a:p>
                      <a:pPr>
                        <a:lnSpc>
                          <a:spcPct val="115000"/>
                        </a:lnSpc>
                        <a:spcAft>
                          <a:spcPts val="0"/>
                        </a:spcAft>
                      </a:pPr>
                      <a:r>
                        <a:rPr lang="sl-SI" sz="1000" dirty="0">
                          <a:effectLst/>
                        </a:rPr>
                        <a:t>center za tujce</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1</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3</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6</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3</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12</a:t>
                      </a:r>
                      <a:endParaRPr lang="sl-SI" sz="1000">
                        <a:effectLst/>
                        <a:latin typeface="Calibri"/>
                        <a:ea typeface="Calibri"/>
                        <a:cs typeface="Times New Roman"/>
                      </a:endParaRPr>
                    </a:p>
                  </a:txBody>
                  <a:tcPr marL="42242" marR="42242" marT="0" marB="0" anchor="ctr"/>
                </a:tc>
              </a:tr>
              <a:tr h="425440">
                <a:tc>
                  <a:txBody>
                    <a:bodyPr/>
                    <a:lstStyle/>
                    <a:p>
                      <a:pPr>
                        <a:lnSpc>
                          <a:spcPct val="115000"/>
                        </a:lnSpc>
                        <a:spcAft>
                          <a:spcPts val="0"/>
                        </a:spcAft>
                      </a:pPr>
                      <a:r>
                        <a:rPr lang="sl-SI" sz="1000" dirty="0">
                          <a:effectLst/>
                        </a:rPr>
                        <a:t>psihiatrične bolnišnice</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3</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29</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22</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4</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1</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56</a:t>
                      </a:r>
                      <a:endParaRPr lang="sl-SI" sz="1000">
                        <a:effectLst/>
                        <a:latin typeface="Calibri"/>
                        <a:ea typeface="Calibri"/>
                        <a:cs typeface="Times New Roman"/>
                      </a:endParaRPr>
                    </a:p>
                  </a:txBody>
                  <a:tcPr marL="42242" marR="42242" marT="0" marB="0" anchor="ctr"/>
                </a:tc>
              </a:tr>
              <a:tr h="425440">
                <a:tc>
                  <a:txBody>
                    <a:bodyPr/>
                    <a:lstStyle/>
                    <a:p>
                      <a:pPr>
                        <a:lnSpc>
                          <a:spcPct val="115000"/>
                        </a:lnSpc>
                        <a:spcAft>
                          <a:spcPts val="0"/>
                        </a:spcAft>
                      </a:pPr>
                      <a:r>
                        <a:rPr lang="sl-SI" sz="1000" dirty="0">
                          <a:effectLst/>
                        </a:rPr>
                        <a:t>socialnovarstveni zavodi </a:t>
                      </a:r>
                      <a:endParaRPr lang="sl-SI" sz="1000" dirty="0">
                        <a:effectLst/>
                        <a:latin typeface="Calibri"/>
                        <a:ea typeface="Calibri"/>
                        <a:cs typeface="Times New Roman"/>
                      </a:endParaRPr>
                    </a:p>
                  </a:txBody>
                  <a:tcPr marL="42242" marR="42242" marT="0" marB="0" anchor="ctr">
                    <a:solidFill>
                      <a:srgbClr val="00B0F0"/>
                    </a:solidFill>
                  </a:tcPr>
                </a:tc>
                <a:tc>
                  <a:txBody>
                    <a:bodyPr/>
                    <a:lstStyle/>
                    <a:p>
                      <a:pPr algn="ctr">
                        <a:lnSpc>
                          <a:spcPct val="115000"/>
                        </a:lnSpc>
                        <a:spcAft>
                          <a:spcPts val="0"/>
                        </a:spcAft>
                      </a:pPr>
                      <a:r>
                        <a:rPr lang="sl-SI" sz="1000" dirty="0">
                          <a:effectLst/>
                        </a:rPr>
                        <a:t>21</a:t>
                      </a:r>
                      <a:endParaRPr lang="sl-SI" sz="1000" dirty="0">
                        <a:effectLst/>
                        <a:latin typeface="Calibri"/>
                        <a:ea typeface="Calibri"/>
                        <a:cs typeface="Times New Roman"/>
                      </a:endParaRPr>
                    </a:p>
                  </a:txBody>
                  <a:tcPr marL="42242" marR="42242" marT="0" marB="0" anchor="ctr">
                    <a:solidFill>
                      <a:srgbClr val="00B0F0"/>
                    </a:solidFill>
                  </a:tcPr>
                </a:tc>
                <a:tc>
                  <a:txBody>
                    <a:bodyPr/>
                    <a:lstStyle/>
                    <a:p>
                      <a:pPr algn="ctr">
                        <a:lnSpc>
                          <a:spcPct val="115000"/>
                        </a:lnSpc>
                        <a:spcAft>
                          <a:spcPts val="0"/>
                        </a:spcAft>
                      </a:pPr>
                      <a:r>
                        <a:rPr lang="sl-SI" sz="1000" dirty="0">
                          <a:effectLst/>
                        </a:rPr>
                        <a:t>29</a:t>
                      </a:r>
                      <a:endParaRPr lang="sl-SI" sz="1000" dirty="0">
                        <a:effectLst/>
                        <a:latin typeface="Calibri"/>
                        <a:ea typeface="Calibri"/>
                        <a:cs typeface="Times New Roman"/>
                      </a:endParaRPr>
                    </a:p>
                  </a:txBody>
                  <a:tcPr marL="42242" marR="42242" marT="0" marB="0" anchor="ctr">
                    <a:solidFill>
                      <a:srgbClr val="00B0F0"/>
                    </a:solidFill>
                  </a:tcPr>
                </a:tc>
                <a:tc>
                  <a:txBody>
                    <a:bodyPr/>
                    <a:lstStyle/>
                    <a:p>
                      <a:pPr algn="ctr">
                        <a:lnSpc>
                          <a:spcPct val="115000"/>
                        </a:lnSpc>
                        <a:spcAft>
                          <a:spcPts val="0"/>
                        </a:spcAft>
                      </a:pPr>
                      <a:r>
                        <a:rPr lang="sl-SI" sz="1000" dirty="0">
                          <a:effectLst/>
                        </a:rPr>
                        <a:t>84</a:t>
                      </a:r>
                      <a:endParaRPr lang="sl-SI" sz="1000" dirty="0">
                        <a:effectLst/>
                        <a:latin typeface="Calibri"/>
                        <a:ea typeface="Calibri"/>
                        <a:cs typeface="Times New Roman"/>
                      </a:endParaRPr>
                    </a:p>
                  </a:txBody>
                  <a:tcPr marL="42242" marR="42242" marT="0" marB="0" anchor="ctr">
                    <a:solidFill>
                      <a:srgbClr val="00B0F0"/>
                    </a:solidFill>
                  </a:tcPr>
                </a:tc>
                <a:tc>
                  <a:txBody>
                    <a:bodyPr/>
                    <a:lstStyle/>
                    <a:p>
                      <a:pPr algn="ctr">
                        <a:lnSpc>
                          <a:spcPct val="115000"/>
                        </a:lnSpc>
                        <a:spcAft>
                          <a:spcPts val="0"/>
                        </a:spcAft>
                      </a:pPr>
                      <a:r>
                        <a:rPr lang="sl-SI" sz="1000">
                          <a:effectLst/>
                        </a:rPr>
                        <a:t>2</a:t>
                      </a:r>
                      <a:endParaRPr lang="sl-SI" sz="1000">
                        <a:effectLst/>
                        <a:latin typeface="Calibri"/>
                        <a:ea typeface="Calibri"/>
                        <a:cs typeface="Times New Roman"/>
                      </a:endParaRPr>
                    </a:p>
                  </a:txBody>
                  <a:tcPr marL="42242" marR="42242" marT="0" marB="0" anchor="ctr">
                    <a:solidFill>
                      <a:srgbClr val="00B0F0"/>
                    </a:solidFill>
                  </a:tcPr>
                </a:tc>
                <a:tc>
                  <a:txBody>
                    <a:bodyPr/>
                    <a:lstStyle/>
                    <a:p>
                      <a:pPr algn="ctr">
                        <a:lnSpc>
                          <a:spcPct val="115000"/>
                        </a:lnSpc>
                        <a:spcAft>
                          <a:spcPts val="0"/>
                        </a:spcAft>
                      </a:pPr>
                      <a:r>
                        <a:rPr lang="sl-SI" sz="1000" dirty="0">
                          <a:effectLst/>
                        </a:rPr>
                        <a:t>/</a:t>
                      </a:r>
                      <a:endParaRPr lang="sl-SI" sz="1000" dirty="0">
                        <a:effectLst/>
                        <a:latin typeface="Calibri"/>
                        <a:ea typeface="Calibri"/>
                        <a:cs typeface="Times New Roman"/>
                      </a:endParaRPr>
                    </a:p>
                  </a:txBody>
                  <a:tcPr marL="42242" marR="42242" marT="0" marB="0" anchor="ctr">
                    <a:solidFill>
                      <a:srgbClr val="00B0F0"/>
                    </a:solidFill>
                  </a:tcPr>
                </a:tc>
                <a:tc>
                  <a:txBody>
                    <a:bodyPr/>
                    <a:lstStyle/>
                    <a:p>
                      <a:pPr algn="ctr">
                        <a:lnSpc>
                          <a:spcPct val="115000"/>
                        </a:lnSpc>
                        <a:spcAft>
                          <a:spcPts val="0"/>
                        </a:spcAft>
                      </a:pPr>
                      <a:r>
                        <a:rPr lang="sl-SI" sz="1000" dirty="0">
                          <a:effectLst/>
                        </a:rPr>
                        <a:t>115</a:t>
                      </a:r>
                      <a:endParaRPr lang="sl-SI" sz="1000" dirty="0">
                        <a:effectLst/>
                        <a:latin typeface="Calibri"/>
                        <a:ea typeface="Calibri"/>
                        <a:cs typeface="Times New Roman"/>
                      </a:endParaRPr>
                    </a:p>
                  </a:txBody>
                  <a:tcPr marL="42242" marR="42242" marT="0" marB="0" anchor="ctr">
                    <a:solidFill>
                      <a:srgbClr val="00B0F0"/>
                    </a:solidFill>
                  </a:tcPr>
                </a:tc>
              </a:tr>
              <a:tr h="425440">
                <a:tc>
                  <a:txBody>
                    <a:bodyPr/>
                    <a:lstStyle/>
                    <a:p>
                      <a:pPr>
                        <a:lnSpc>
                          <a:spcPct val="115000"/>
                        </a:lnSpc>
                        <a:spcAft>
                          <a:spcPts val="0"/>
                        </a:spcAft>
                      </a:pPr>
                      <a:r>
                        <a:rPr lang="sl-SI" sz="1000" dirty="0">
                          <a:effectLst/>
                        </a:rPr>
                        <a:t>posebni socialnovarstveni zavodi </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5</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15</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dirty="0">
                          <a:effectLst/>
                        </a:rPr>
                        <a:t>25</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dirty="0">
                          <a:effectLst/>
                        </a:rPr>
                        <a:t>10</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dirty="0">
                          <a:effectLst/>
                        </a:rPr>
                        <a:t>37</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87</a:t>
                      </a:r>
                      <a:endParaRPr lang="sl-SI" sz="1000">
                        <a:effectLst/>
                        <a:latin typeface="Calibri"/>
                        <a:ea typeface="Calibri"/>
                        <a:cs typeface="Times New Roman"/>
                      </a:endParaRPr>
                    </a:p>
                  </a:txBody>
                  <a:tcPr marL="42242" marR="42242" marT="0" marB="0" anchor="ctr"/>
                </a:tc>
              </a:tr>
              <a:tr h="506908">
                <a:tc>
                  <a:txBody>
                    <a:bodyPr/>
                    <a:lstStyle/>
                    <a:p>
                      <a:pPr>
                        <a:lnSpc>
                          <a:spcPct val="115000"/>
                        </a:lnSpc>
                        <a:spcAft>
                          <a:spcPts val="0"/>
                        </a:spcAft>
                      </a:pPr>
                      <a:r>
                        <a:rPr lang="sl-SI" sz="1000" dirty="0">
                          <a:effectLst/>
                        </a:rPr>
                        <a:t>zavodi za prestajanje kazni zapora in prevzgojni dom</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7 + 1 dva krat</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45</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59</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15</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119</a:t>
                      </a:r>
                      <a:endParaRPr lang="sl-SI" sz="1000">
                        <a:effectLst/>
                        <a:latin typeface="Calibri"/>
                        <a:ea typeface="Calibri"/>
                        <a:cs typeface="Times New Roman"/>
                      </a:endParaRPr>
                    </a:p>
                  </a:txBody>
                  <a:tcPr marL="42242" marR="42242" marT="0" marB="0" anchor="ctr"/>
                </a:tc>
              </a:tr>
              <a:tr h="425440">
                <a:tc>
                  <a:txBody>
                    <a:bodyPr/>
                    <a:lstStyle/>
                    <a:p>
                      <a:pPr>
                        <a:lnSpc>
                          <a:spcPct val="115000"/>
                        </a:lnSpc>
                        <a:spcAft>
                          <a:spcPts val="0"/>
                        </a:spcAft>
                      </a:pPr>
                      <a:r>
                        <a:rPr lang="sl-SI" sz="1000" dirty="0">
                          <a:effectLst/>
                        </a:rPr>
                        <a:t>vzgojni zavodi </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4</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3</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32</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1</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12</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48</a:t>
                      </a:r>
                      <a:endParaRPr lang="sl-SI" sz="1000">
                        <a:effectLst/>
                        <a:latin typeface="Calibri"/>
                        <a:ea typeface="Calibri"/>
                        <a:cs typeface="Times New Roman"/>
                      </a:endParaRPr>
                    </a:p>
                  </a:txBody>
                  <a:tcPr marL="42242" marR="42242" marT="0" marB="0" anchor="ctr"/>
                </a:tc>
              </a:tr>
              <a:tr h="425440">
                <a:tc>
                  <a:txBody>
                    <a:bodyPr/>
                    <a:lstStyle/>
                    <a:p>
                      <a:pPr>
                        <a:lnSpc>
                          <a:spcPct val="115000"/>
                        </a:lnSpc>
                        <a:spcAft>
                          <a:spcPts val="0"/>
                        </a:spcAft>
                      </a:pPr>
                      <a:r>
                        <a:rPr lang="sl-SI" sz="1000" dirty="0">
                          <a:effectLst/>
                        </a:rPr>
                        <a:t>vstopno-sprejemni center za begunce/migrante</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dirty="0">
                          <a:effectLst/>
                        </a:rPr>
                        <a:t>1</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3</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6</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8</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a:effectLst/>
                        </a:rPr>
                        <a:t>17</a:t>
                      </a:r>
                      <a:endParaRPr lang="sl-SI" sz="1000">
                        <a:effectLst/>
                        <a:latin typeface="Calibri"/>
                        <a:ea typeface="Calibri"/>
                        <a:cs typeface="Times New Roman"/>
                      </a:endParaRPr>
                    </a:p>
                  </a:txBody>
                  <a:tcPr marL="42242" marR="42242" marT="0" marB="0" anchor="ctr"/>
                </a:tc>
              </a:tr>
              <a:tr h="425440">
                <a:tc>
                  <a:txBody>
                    <a:bodyPr/>
                    <a:lstStyle/>
                    <a:p>
                      <a:pPr>
                        <a:lnSpc>
                          <a:spcPct val="115000"/>
                        </a:lnSpc>
                        <a:spcAft>
                          <a:spcPts val="0"/>
                        </a:spcAft>
                      </a:pPr>
                      <a:r>
                        <a:rPr lang="sl-SI" sz="1000">
                          <a:effectLst/>
                        </a:rPr>
                        <a:t>SKUPAJ</a:t>
                      </a:r>
                      <a:endParaRPr lang="sl-SI" sz="100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dirty="0">
                          <a:effectLst/>
                        </a:rPr>
                        <a:t>67</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dirty="0">
                          <a:effectLst/>
                        </a:rPr>
                        <a:t>211</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dirty="0">
                          <a:effectLst/>
                        </a:rPr>
                        <a:t>286</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dirty="0">
                          <a:effectLst/>
                        </a:rPr>
                        <a:t>51</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dirty="0">
                          <a:effectLst/>
                        </a:rPr>
                        <a:t>52</a:t>
                      </a:r>
                      <a:endParaRPr lang="sl-SI" sz="1000" dirty="0">
                        <a:effectLst/>
                        <a:latin typeface="Calibri"/>
                        <a:ea typeface="Calibri"/>
                        <a:cs typeface="Times New Roman"/>
                      </a:endParaRPr>
                    </a:p>
                  </a:txBody>
                  <a:tcPr marL="42242" marR="42242" marT="0" marB="0" anchor="ctr"/>
                </a:tc>
                <a:tc>
                  <a:txBody>
                    <a:bodyPr/>
                    <a:lstStyle/>
                    <a:p>
                      <a:pPr algn="ctr">
                        <a:lnSpc>
                          <a:spcPct val="115000"/>
                        </a:lnSpc>
                        <a:spcAft>
                          <a:spcPts val="0"/>
                        </a:spcAft>
                      </a:pPr>
                      <a:r>
                        <a:rPr lang="sl-SI" sz="1000" dirty="0">
                          <a:effectLst/>
                        </a:rPr>
                        <a:t>600</a:t>
                      </a:r>
                      <a:endParaRPr lang="sl-SI" sz="1000" dirty="0">
                        <a:effectLst/>
                        <a:latin typeface="Calibri"/>
                        <a:ea typeface="Calibri"/>
                        <a:cs typeface="Times New Roman"/>
                      </a:endParaRPr>
                    </a:p>
                  </a:txBody>
                  <a:tcPr marL="42242" marR="42242" marT="0" marB="0" anchor="ctr"/>
                </a:tc>
              </a:tr>
            </a:tbl>
          </a:graphicData>
        </a:graphic>
      </p:graphicFrame>
    </p:spTree>
    <p:extLst>
      <p:ext uri="{BB962C8B-B14F-4D97-AF65-F5344CB8AC3E}">
        <p14:creationId xmlns:p14="http://schemas.microsoft.com/office/powerpoint/2010/main" val="3152576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body" idx="1"/>
          </p:nvPr>
        </p:nvSpPr>
        <p:spPr>
          <a:xfrm>
            <a:off x="785813" y="1428750"/>
            <a:ext cx="7729537" cy="3949700"/>
          </a:xfrm>
        </p:spPr>
        <p:txBody>
          <a:bodyPr/>
          <a:lstStyle/>
          <a:p>
            <a:pPr marL="0" indent="0" algn="ctr">
              <a:buNone/>
            </a:pPr>
            <a:endParaRPr lang="sl-SI" sz="2800" b="1" dirty="0" smtClean="0"/>
          </a:p>
          <a:p>
            <a:pPr marL="0" indent="0" algn="ctr">
              <a:buNone/>
            </a:pPr>
            <a:r>
              <a:rPr lang="sl-SI" sz="3600" b="1" dirty="0" smtClean="0"/>
              <a:t>Glavne </a:t>
            </a:r>
            <a:r>
              <a:rPr lang="sl-SI" sz="3600" b="1" dirty="0"/>
              <a:t>ugotovitve DPM ob obiskih </a:t>
            </a:r>
            <a:endParaRPr lang="sl-SI" sz="3600" b="1" dirty="0" smtClean="0"/>
          </a:p>
          <a:p>
            <a:pPr marL="0" indent="0" algn="ctr">
              <a:buNone/>
            </a:pPr>
            <a:r>
              <a:rPr lang="sl-SI" sz="2800" b="1" dirty="0" smtClean="0"/>
              <a:t>(</a:t>
            </a:r>
            <a:r>
              <a:rPr lang="sl-SI" sz="2800" b="1" dirty="0"/>
              <a:t>predvsem domov starejših, pa tudi </a:t>
            </a:r>
            <a:r>
              <a:rPr lang="sl-SI" sz="2800" b="1" dirty="0" err="1"/>
              <a:t>gerontopsihiatričnih</a:t>
            </a:r>
            <a:r>
              <a:rPr lang="sl-SI" sz="2800" b="1" dirty="0"/>
              <a:t> oddelkov v </a:t>
            </a:r>
            <a:r>
              <a:rPr lang="sl-SI" sz="2800" b="1" dirty="0" smtClean="0"/>
              <a:t>nekaterih </a:t>
            </a:r>
            <a:r>
              <a:rPr lang="sl-SI" sz="2800" b="1" dirty="0"/>
              <a:t>psihiatričnih bolnišnicah)</a:t>
            </a:r>
            <a:endParaRPr lang="sl-SI" sz="2800" dirty="0"/>
          </a:p>
          <a:p>
            <a:pPr eaLnBrk="1" hangingPunct="1">
              <a:buFontTx/>
              <a:buNone/>
              <a:defRPr/>
            </a:pPr>
            <a:endParaRPr lang="sl-SI" altLang="sl-SI" dirty="0" smtClean="0"/>
          </a:p>
        </p:txBody>
      </p:sp>
    </p:spTree>
    <p:extLst>
      <p:ext uri="{BB962C8B-B14F-4D97-AF65-F5344CB8AC3E}">
        <p14:creationId xmlns:p14="http://schemas.microsoft.com/office/powerpoint/2010/main" val="2790351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body" idx="1"/>
          </p:nvPr>
        </p:nvSpPr>
        <p:spPr>
          <a:xfrm>
            <a:off x="785813" y="1428750"/>
            <a:ext cx="7729537" cy="3949700"/>
          </a:xfrm>
        </p:spPr>
        <p:txBody>
          <a:bodyPr/>
          <a:lstStyle/>
          <a:p>
            <a:pPr marL="0" indent="0" algn="ctr">
              <a:buFontTx/>
              <a:buNone/>
              <a:defRPr/>
            </a:pPr>
            <a:r>
              <a:rPr lang="sl-SI" sz="2400" b="1" dirty="0" err="1" smtClean="0"/>
              <a:t>ZDZdr</a:t>
            </a:r>
            <a:r>
              <a:rPr lang="sl-SI" sz="2400" b="1" dirty="0" smtClean="0"/>
              <a:t> – 2. člen</a:t>
            </a:r>
          </a:p>
          <a:p>
            <a:pPr marL="0" indent="0">
              <a:buFontTx/>
              <a:buNone/>
              <a:defRPr/>
            </a:pPr>
            <a:endParaRPr lang="sl-SI" sz="2000" dirty="0" smtClean="0"/>
          </a:p>
          <a:p>
            <a:pPr marL="0" indent="0" algn="just">
              <a:buFontTx/>
              <a:buNone/>
              <a:defRPr/>
            </a:pPr>
            <a:r>
              <a:rPr lang="sl-SI" sz="2000" dirty="0" smtClean="0"/>
              <a:t>16. Socialno varstveni zavod je splošni ali posebni javni socialno varstveni zavod ali koncesionar, ki opravlja storitve v okviru mreže javne službe in je namenjen varstvu, bivanju in življenju oseb, katerih akutno bolnišnično zdravljenje, povezano z duševno motnjo, je zaključeno oziroma zanje bolnišnično zdravljenje ni potrebno.</a:t>
            </a:r>
          </a:p>
          <a:p>
            <a:pPr marL="0" indent="0" algn="just">
              <a:buFontTx/>
              <a:buNone/>
              <a:defRPr/>
            </a:pPr>
            <a:r>
              <a:rPr lang="sl-SI" sz="2000" dirty="0" smtClean="0"/>
              <a:t>17. Varovani oddelek je oddelek v socialno varstvenem zavodu, kjer so osebe zaradi svojih potreb nepretrgoma deležne posebne zaščite in varstva ter zavoda ne morejo zapustiti po lastni volji.</a:t>
            </a:r>
          </a:p>
          <a:p>
            <a:pPr eaLnBrk="1" hangingPunct="1">
              <a:buFontTx/>
              <a:buNone/>
              <a:defRPr/>
            </a:pPr>
            <a:endParaRPr lang="sl-SI" altLang="sl-SI" dirty="0" smtClean="0"/>
          </a:p>
        </p:txBody>
      </p:sp>
    </p:spTree>
    <p:extLst>
      <p:ext uri="{BB962C8B-B14F-4D97-AF65-F5344CB8AC3E}">
        <p14:creationId xmlns:p14="http://schemas.microsoft.com/office/powerpoint/2010/main" val="3348911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body" idx="1"/>
          </p:nvPr>
        </p:nvSpPr>
        <p:spPr>
          <a:xfrm>
            <a:off x="706438" y="1196975"/>
            <a:ext cx="7729537" cy="3949700"/>
          </a:xfrm>
        </p:spPr>
        <p:txBody>
          <a:bodyPr/>
          <a:lstStyle/>
          <a:p>
            <a:pPr algn="ctr" eaLnBrk="1" hangingPunct="1">
              <a:buFontTx/>
              <a:buNone/>
            </a:pPr>
            <a:r>
              <a:rPr lang="sl-SI" altLang="sl-SI" sz="2400" b="1" smtClean="0"/>
              <a:t>Različna varovanost oddelkov, kjer so osebe z napredujočo demenco</a:t>
            </a:r>
          </a:p>
          <a:p>
            <a:pPr eaLnBrk="1" hangingPunct="1">
              <a:buFontTx/>
              <a:buNone/>
            </a:pPr>
            <a:endParaRPr lang="sl-SI" altLang="sl-SI" sz="2000" smtClean="0"/>
          </a:p>
          <a:p>
            <a:pPr algn="just" eaLnBrk="1" hangingPunct="1">
              <a:buFontTx/>
              <a:buChar char="-"/>
            </a:pPr>
            <a:r>
              <a:rPr lang="sl-SI" altLang="sl-SI" sz="2000" smtClean="0"/>
              <a:t>Zaklenjeni oddelki-stalno (ponekod tudi sobe na oddelku) ali začasno</a:t>
            </a:r>
          </a:p>
          <a:p>
            <a:pPr algn="just" eaLnBrk="1" hangingPunct="1">
              <a:buFontTx/>
              <a:buChar char="-"/>
            </a:pPr>
            <a:r>
              <a:rPr lang="sl-SI" altLang="sl-SI" sz="2000" smtClean="0"/>
              <a:t>Ključavnice (ključ, koda) na obeh straneh varat</a:t>
            </a:r>
          </a:p>
          <a:p>
            <a:pPr algn="just" eaLnBrk="1" hangingPunct="1">
              <a:buFontTx/>
              <a:buChar char="-"/>
            </a:pPr>
            <a:r>
              <a:rPr lang="sl-SI" altLang="sl-SI" sz="2000" smtClean="0"/>
              <a:t>Vrata, ki se težje odpirajo, koda za priklic dvigala</a:t>
            </a:r>
          </a:p>
          <a:p>
            <a:pPr algn="just" eaLnBrk="1" hangingPunct="1">
              <a:buFontTx/>
              <a:buChar char="-"/>
            </a:pPr>
            <a:r>
              <a:rPr lang="sl-SI" altLang="sl-SI" sz="2000" smtClean="0"/>
              <a:t>Vrtljiva bunka na notranji strani vrat</a:t>
            </a:r>
          </a:p>
          <a:p>
            <a:pPr algn="just" eaLnBrk="1" hangingPunct="1">
              <a:buFontTx/>
              <a:buChar char="-"/>
            </a:pPr>
            <a:r>
              <a:rPr lang="sl-SI" altLang="sl-SI" sz="2000" smtClean="0"/>
              <a:t>Nadzor zaposlenih – v skrajnem primeru recepcija</a:t>
            </a:r>
          </a:p>
          <a:p>
            <a:pPr algn="just" eaLnBrk="1" hangingPunct="1">
              <a:buFontTx/>
              <a:buChar char="-"/>
            </a:pPr>
            <a:r>
              <a:rPr lang="sl-SI" altLang="sl-SI" sz="2000" smtClean="0"/>
              <a:t>Odsevno steklo (ogledalo) na vratih, neprosojna barvasta zavesa</a:t>
            </a:r>
          </a:p>
          <a:p>
            <a:pPr algn="just" eaLnBrk="1" hangingPunct="1">
              <a:buFontTx/>
              <a:buChar char="-"/>
            </a:pPr>
            <a:r>
              <a:rPr lang="sl-SI" altLang="sl-SI" sz="2000" smtClean="0"/>
              <a:t>Uporaba zapestnic s podatki doma</a:t>
            </a:r>
          </a:p>
          <a:p>
            <a:pPr algn="just" eaLnBrk="1" hangingPunct="1">
              <a:buFontTx/>
              <a:buChar char="-"/>
            </a:pPr>
            <a:r>
              <a:rPr lang="sl-SI" altLang="sl-SI" sz="2000" smtClean="0"/>
              <a:t>Varovanje tovrstnih oseb na „odprtih“ oddelkih psihiatričnih bolnišnic</a:t>
            </a:r>
          </a:p>
        </p:txBody>
      </p:sp>
    </p:spTree>
    <p:extLst>
      <p:ext uri="{BB962C8B-B14F-4D97-AF65-F5344CB8AC3E}">
        <p14:creationId xmlns:p14="http://schemas.microsoft.com/office/powerpoint/2010/main" val="156947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body" idx="1"/>
          </p:nvPr>
        </p:nvSpPr>
        <p:spPr>
          <a:xfrm>
            <a:off x="706438" y="1196975"/>
            <a:ext cx="7729537" cy="3949700"/>
          </a:xfrm>
        </p:spPr>
        <p:txBody>
          <a:bodyPr/>
          <a:lstStyle/>
          <a:p>
            <a:pPr algn="ctr" eaLnBrk="1" hangingPunct="1">
              <a:buFontTx/>
              <a:buNone/>
            </a:pPr>
            <a:endParaRPr lang="sl-SI" altLang="sl-SI" sz="2000" dirty="0" smtClean="0"/>
          </a:p>
        </p:txBody>
      </p:sp>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124744"/>
            <a:ext cx="3515883" cy="2636912"/>
          </a:xfrm>
          <a:prstGeom prst="rect">
            <a:avLst/>
          </a:prstGeom>
        </p:spPr>
      </p:pic>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17" y="3429000"/>
            <a:ext cx="4283968" cy="2855979"/>
          </a:xfrm>
          <a:prstGeom prst="rect">
            <a:avLst/>
          </a:prstGeom>
        </p:spPr>
      </p:pic>
      <p:pic>
        <p:nvPicPr>
          <p:cNvPr id="6" name="Slik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928" y="955035"/>
            <a:ext cx="4464496" cy="2976330"/>
          </a:xfrm>
          <a:prstGeom prst="rect">
            <a:avLst/>
          </a:prstGeom>
        </p:spPr>
      </p:pic>
      <p:pic>
        <p:nvPicPr>
          <p:cNvPr id="7" name="Slika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4578" y="3501008"/>
            <a:ext cx="4572000" cy="3048000"/>
          </a:xfrm>
          <a:prstGeom prst="rect">
            <a:avLst/>
          </a:prstGeom>
        </p:spPr>
      </p:pic>
    </p:spTree>
    <p:extLst>
      <p:ext uri="{BB962C8B-B14F-4D97-AF65-F5344CB8AC3E}">
        <p14:creationId xmlns:p14="http://schemas.microsoft.com/office/powerpoint/2010/main" val="2709669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611188" y="1700213"/>
            <a:ext cx="8229600" cy="1143000"/>
          </a:xfrm>
        </p:spPr>
        <p:txBody>
          <a:bodyPr/>
          <a:lstStyle/>
          <a:p>
            <a:pPr fontAlgn="ctr"/>
            <a:r>
              <a:rPr lang="sl-SI" altLang="sl-SI" sz="3600" b="1" dirty="0" smtClean="0"/>
              <a:t/>
            </a:r>
            <a:br>
              <a:rPr lang="sl-SI" altLang="sl-SI" sz="3600" b="1" dirty="0" smtClean="0"/>
            </a:br>
            <a:r>
              <a:rPr lang="sl-SI" altLang="sl-SI" sz="3600" b="1" dirty="0" smtClean="0"/>
              <a:t/>
            </a:r>
            <a:br>
              <a:rPr lang="sl-SI" altLang="sl-SI" sz="3600" b="1" dirty="0" smtClean="0"/>
            </a:br>
            <a:r>
              <a:rPr lang="sl-SI" altLang="sl-SI" sz="2800" b="1" dirty="0" smtClean="0"/>
              <a:t/>
            </a:r>
            <a:br>
              <a:rPr lang="sl-SI" altLang="sl-SI" sz="2800" b="1" dirty="0" smtClean="0"/>
            </a:br>
            <a:r>
              <a:rPr lang="sl-SI" altLang="sl-SI" sz="2800" b="1" dirty="0" smtClean="0"/>
              <a:t/>
            </a:r>
            <a:br>
              <a:rPr lang="sl-SI" altLang="sl-SI" sz="2800" b="1" dirty="0" smtClean="0"/>
            </a:br>
            <a:r>
              <a:rPr lang="sl-SI" altLang="sl-SI" sz="2800" b="1" dirty="0" smtClean="0"/>
              <a:t/>
            </a:r>
            <a:br>
              <a:rPr lang="sl-SI" altLang="sl-SI" sz="2800" b="1" dirty="0" smtClean="0"/>
            </a:br>
            <a:r>
              <a:rPr lang="sl-SI" altLang="sl-SI" sz="2800" b="1" dirty="0" smtClean="0"/>
              <a:t/>
            </a:r>
            <a:br>
              <a:rPr lang="sl-SI" altLang="sl-SI" sz="2800" b="1" dirty="0" smtClean="0"/>
            </a:br>
            <a:r>
              <a:rPr lang="sl-SI" altLang="sl-SI" sz="2800" b="1" dirty="0" smtClean="0"/>
              <a:t/>
            </a:r>
            <a:br>
              <a:rPr lang="sl-SI" altLang="sl-SI" sz="2800" b="1" dirty="0" smtClean="0"/>
            </a:br>
            <a:r>
              <a:rPr lang="sl-SI" altLang="sl-SI" sz="2800" b="1" dirty="0" smtClean="0"/>
              <a:t>POMEN PRIPOROČIL DRŽAVNEGA PREVENTIVNEGA MEHANIZMA ZA VARSTVO OSEB Z DEMENCO NA VAROVANIH ODDELKIH DOMOV STAREJŠIH KOT POSEBEJ RANLJIVE SKUPINE STAROSTNIKOV</a:t>
            </a:r>
            <a:br>
              <a:rPr lang="sl-SI" altLang="sl-SI" sz="2800" b="1" dirty="0" smtClean="0"/>
            </a:br>
            <a:r>
              <a:rPr lang="sl-SI" altLang="sl-SI" sz="2800" b="1" dirty="0"/>
              <a:t/>
            </a:r>
            <a:br>
              <a:rPr lang="sl-SI" altLang="sl-SI" sz="2800" b="1" dirty="0"/>
            </a:br>
            <a:r>
              <a:rPr lang="sl-SI" altLang="sl-SI" sz="2400" i="1" dirty="0" smtClean="0"/>
              <a:t>mag. Jure Markič, Varuh človekovih pravic RS</a:t>
            </a:r>
            <a:r>
              <a:rPr lang="sl-SI" altLang="sl-SI" sz="2400" dirty="0" smtClean="0"/>
              <a:t/>
            </a:r>
            <a:br>
              <a:rPr lang="sl-SI" altLang="sl-SI" sz="2400" dirty="0" smtClean="0"/>
            </a:br>
            <a:r>
              <a:rPr lang="sl-SI" altLang="sl-SI" sz="3600" dirty="0" smtClean="0"/>
              <a:t/>
            </a:r>
            <a:br>
              <a:rPr lang="sl-SI" altLang="sl-SI" sz="3600" dirty="0" smtClean="0"/>
            </a:br>
            <a:r>
              <a:rPr lang="sl-SI" altLang="sl-SI" sz="3600" dirty="0" smtClean="0"/>
              <a:t/>
            </a:r>
            <a:br>
              <a:rPr lang="sl-SI" altLang="sl-SI" sz="3600" dirty="0" smtClean="0"/>
            </a:br>
            <a:r>
              <a:rPr lang="sl-SI" altLang="sl-SI" sz="3600" dirty="0" smtClean="0"/>
              <a:t> </a:t>
            </a:r>
          </a:p>
        </p:txBody>
      </p:sp>
      <p:sp>
        <p:nvSpPr>
          <p:cNvPr id="3076" name="Rectangle 3"/>
          <p:cNvSpPr>
            <a:spLocks noGrp="1" noChangeArrowheads="1"/>
          </p:cNvSpPr>
          <p:nvPr>
            <p:ph type="body" idx="1"/>
          </p:nvPr>
        </p:nvSpPr>
        <p:spPr>
          <a:xfrm>
            <a:off x="457200" y="3213100"/>
            <a:ext cx="8229600" cy="2087563"/>
          </a:xfrm>
        </p:spPr>
        <p:txBody>
          <a:bodyPr/>
          <a:lstStyle/>
          <a:p>
            <a:pPr marL="0" indent="0" algn="ctr" eaLnBrk="1" hangingPunct="1">
              <a:buFontTx/>
              <a:buNone/>
            </a:pPr>
            <a:r>
              <a:rPr lang="sl-SI" altLang="sl-SI" dirty="0" smtClean="0"/>
              <a:t>                          </a:t>
            </a:r>
            <a:endParaRPr lang="sl-SI" altLang="sl-SI" sz="2000" dirty="0" smtClean="0"/>
          </a:p>
          <a:p>
            <a:pPr marL="0" indent="0" algn="ctr" eaLnBrk="1" hangingPunct="1">
              <a:buFontTx/>
              <a:buNone/>
            </a:pPr>
            <a:endParaRPr lang="sl-SI" altLang="sl-SI" sz="2000" dirty="0" smtClean="0"/>
          </a:p>
          <a:p>
            <a:pPr marL="0" indent="0" algn="ctr" eaLnBrk="1" hangingPunct="1">
              <a:buFontTx/>
              <a:buNone/>
            </a:pPr>
            <a:endParaRPr lang="sl-SI" altLang="sl-SI" sz="2000" dirty="0" smtClean="0"/>
          </a:p>
          <a:p>
            <a:pPr marL="0" indent="0" algn="ctr" eaLnBrk="1" hangingPunct="1">
              <a:buFontTx/>
              <a:buNone/>
            </a:pPr>
            <a:endParaRPr lang="sl-SI" altLang="sl-SI" sz="2000" dirty="0"/>
          </a:p>
          <a:p>
            <a:pPr marL="0" indent="0" algn="ctr" eaLnBrk="1" hangingPunct="1">
              <a:buFontTx/>
              <a:buNone/>
            </a:pPr>
            <a:endParaRPr lang="sl-SI" altLang="sl-SI" sz="2000" dirty="0" smtClean="0"/>
          </a:p>
          <a:p>
            <a:pPr marL="0" indent="0" algn="ctr" eaLnBrk="1" hangingPunct="1">
              <a:buFontTx/>
              <a:buNone/>
            </a:pPr>
            <a:endParaRPr lang="sl-SI" altLang="sl-SI" sz="2000" dirty="0"/>
          </a:p>
          <a:p>
            <a:pPr marL="0" indent="0" algn="ctr" eaLnBrk="1" hangingPunct="1">
              <a:buFontTx/>
              <a:buNone/>
            </a:pPr>
            <a:r>
              <a:rPr lang="sl-SI" altLang="sl-SI" sz="2000" dirty="0" smtClean="0"/>
              <a:t>Dobrna, 16. in 17. september 2016</a:t>
            </a:r>
          </a:p>
          <a:p>
            <a:pPr marL="0" indent="0" algn="ctr" eaLnBrk="1" hangingPunct="1">
              <a:buFontTx/>
              <a:buNone/>
            </a:pPr>
            <a:endParaRPr lang="en-US" altLang="sl-SI" sz="2000" dirty="0" smtClean="0"/>
          </a:p>
        </p:txBody>
      </p:sp>
      <p:sp>
        <p:nvSpPr>
          <p:cNvPr id="2" name="Ograda številke diapozitiva 1"/>
          <p:cNvSpPr>
            <a:spLocks noGrp="1"/>
          </p:cNvSpPr>
          <p:nvPr>
            <p:ph type="sldNum" sz="quarter" idx="12"/>
          </p:nvPr>
        </p:nvSpPr>
        <p:spPr/>
        <p:txBody>
          <a:bodyPr/>
          <a:lstStyle/>
          <a:p>
            <a:pPr>
              <a:defRPr/>
            </a:pPr>
            <a:fld id="{8A9A52D8-FD85-4228-9C0B-44BF0E512165}"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body" idx="1"/>
          </p:nvPr>
        </p:nvSpPr>
        <p:spPr>
          <a:xfrm>
            <a:off x="785813" y="1773238"/>
            <a:ext cx="7729537" cy="2967037"/>
          </a:xfrm>
        </p:spPr>
        <p:txBody>
          <a:bodyPr/>
          <a:lstStyle/>
          <a:p>
            <a:pPr eaLnBrk="1" hangingPunct="1">
              <a:buFontTx/>
              <a:buNone/>
            </a:pPr>
            <a:r>
              <a:rPr lang="sl-SI" altLang="sl-SI" sz="2000" b="1" smtClean="0"/>
              <a:t>Varovanje v praksi:</a:t>
            </a:r>
          </a:p>
          <a:p>
            <a:pPr eaLnBrk="1" hangingPunct="1">
              <a:buFontTx/>
              <a:buNone/>
            </a:pPr>
            <a:endParaRPr lang="sl-SI" altLang="sl-SI" sz="2000" b="1" smtClean="0"/>
          </a:p>
          <a:p>
            <a:pPr algn="just" eaLnBrk="1" hangingPunct="1">
              <a:buFontTx/>
              <a:buChar char="-"/>
            </a:pPr>
            <a:r>
              <a:rPr lang="sl-SI" altLang="sl-SI" sz="2000" smtClean="0"/>
              <a:t>Vzpostavljeni so varovani oddelki ali pa </a:t>
            </a:r>
          </a:p>
          <a:p>
            <a:pPr algn="just" eaLnBrk="1" hangingPunct="1">
              <a:buFontTx/>
              <a:buChar char="-"/>
            </a:pPr>
            <a:r>
              <a:rPr lang="sl-SI" altLang="sl-SI" sz="2000" smtClean="0"/>
              <a:t>v praksi varovanje poteka (osebje, druge oblike), a so oddelki različno poimenovani</a:t>
            </a:r>
          </a:p>
          <a:p>
            <a:pPr algn="just" eaLnBrk="1" hangingPunct="1">
              <a:buFontTx/>
              <a:buChar char="-"/>
            </a:pPr>
            <a:r>
              <a:rPr lang="sl-SI" altLang="sl-SI" sz="2000" smtClean="0"/>
              <a:t>Usmeritve za delo z osebami z demenco in oddelki s povečano pozornostjo, dileme v zvezi s temi oddelki in tematski obisk aprila 2015 v šestih domovih starejših</a:t>
            </a:r>
          </a:p>
        </p:txBody>
      </p:sp>
    </p:spTree>
    <p:extLst>
      <p:ext uri="{BB962C8B-B14F-4D97-AF65-F5344CB8AC3E}">
        <p14:creationId xmlns:p14="http://schemas.microsoft.com/office/powerpoint/2010/main" val="3041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body" idx="1"/>
          </p:nvPr>
        </p:nvSpPr>
        <p:spPr>
          <a:xfrm>
            <a:off x="395288" y="981075"/>
            <a:ext cx="8120062" cy="3759200"/>
          </a:xfrm>
        </p:spPr>
        <p:txBody>
          <a:bodyPr/>
          <a:lstStyle/>
          <a:p>
            <a:pPr algn="ctr" eaLnBrk="1" hangingPunct="1">
              <a:buFontTx/>
              <a:buNone/>
            </a:pPr>
            <a:endParaRPr lang="sl-SI" altLang="sl-SI" sz="2400" b="1" smtClean="0"/>
          </a:p>
          <a:p>
            <a:pPr algn="ctr" eaLnBrk="1" hangingPunct="1">
              <a:buFontTx/>
              <a:buNone/>
            </a:pPr>
            <a:r>
              <a:rPr lang="sl-SI" altLang="sl-SI" sz="2400" b="1" smtClean="0"/>
              <a:t>Podlaga za zadržanje: </a:t>
            </a:r>
          </a:p>
          <a:p>
            <a:pPr eaLnBrk="1" hangingPunct="1">
              <a:buFontTx/>
              <a:buNone/>
            </a:pPr>
            <a:endParaRPr lang="sl-SI" altLang="sl-SI" sz="2000" b="1" smtClean="0"/>
          </a:p>
          <a:p>
            <a:pPr algn="just" eaLnBrk="1" hangingPunct="1"/>
            <a:r>
              <a:rPr lang="sl-SI" altLang="sl-SI" sz="2000" smtClean="0"/>
              <a:t>Odločitev sodišča</a:t>
            </a:r>
          </a:p>
          <a:p>
            <a:pPr algn="just" eaLnBrk="1" hangingPunct="1"/>
            <a:r>
              <a:rPr lang="sl-SI" altLang="sl-SI" sz="2000" smtClean="0"/>
              <a:t>Soglasje posameznika, ki se ga sprejema na oddelek pod  posebnim nadzorom ali varovani oddelek (soglasje mora imeti ustrezno pojasnilo o možnosti preklica soglasja, kaj če preklica ni več sposoben dati, aktivno nagovarjanje k soglasju, upoštevanje konkludentnih dejanj in volja stanovalca)</a:t>
            </a:r>
          </a:p>
          <a:p>
            <a:pPr algn="just" eaLnBrk="1" hangingPunct="1"/>
            <a:r>
              <a:rPr lang="sl-SI" altLang="sl-SI" sz="2000" smtClean="0"/>
              <a:t>Soglasje skrbnikov za posebni primer ali svojcev ni podlaga za namestitev na varovani oddelek.</a:t>
            </a:r>
          </a:p>
          <a:p>
            <a:pPr algn="just" eaLnBrk="1" hangingPunct="1"/>
            <a:r>
              <a:rPr lang="sl-SI" altLang="sl-SI" sz="2000" smtClean="0"/>
              <a:t>Delna razveljavitev drugega in tretjega odstavka 76. člena ZDZdr (Odločba Ustavnega sodišča RS, št. U-I-294/12-20 z dne 10. 6. 2015)</a:t>
            </a:r>
          </a:p>
        </p:txBody>
      </p:sp>
    </p:spTree>
    <p:extLst>
      <p:ext uri="{BB962C8B-B14F-4D97-AF65-F5344CB8AC3E}">
        <p14:creationId xmlns:p14="http://schemas.microsoft.com/office/powerpoint/2010/main" val="3004022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idx="1"/>
          </p:nvPr>
        </p:nvSpPr>
        <p:spPr>
          <a:xfrm>
            <a:off x="395288" y="620713"/>
            <a:ext cx="8120062" cy="4119562"/>
          </a:xfrm>
        </p:spPr>
        <p:txBody>
          <a:bodyPr/>
          <a:lstStyle/>
          <a:p>
            <a:pPr algn="ctr" eaLnBrk="1" hangingPunct="1">
              <a:buFontTx/>
              <a:buNone/>
            </a:pPr>
            <a:endParaRPr lang="sl-SI" altLang="sl-SI" sz="2400" b="1" smtClean="0"/>
          </a:p>
          <a:p>
            <a:pPr algn="ctr" eaLnBrk="1" hangingPunct="1">
              <a:buFontTx/>
              <a:buNone/>
            </a:pPr>
            <a:r>
              <a:rPr lang="sl-SI" altLang="sl-SI" sz="2400" b="1" smtClean="0"/>
              <a:t>Odločanje sodišča (dileme): </a:t>
            </a:r>
          </a:p>
          <a:p>
            <a:pPr eaLnBrk="1" hangingPunct="1">
              <a:buFontTx/>
              <a:buNone/>
            </a:pPr>
            <a:endParaRPr lang="sl-SI" altLang="sl-SI" sz="2000" b="1" smtClean="0"/>
          </a:p>
          <a:p>
            <a:pPr algn="just" eaLnBrk="1" hangingPunct="1"/>
            <a:r>
              <a:rPr lang="sl-SI" altLang="sl-SI" sz="2000" smtClean="0"/>
              <a:t>Kdaj in kako obvestiti sodišče (uporaba sodobnih komunikacijskih poti) – kdo zamuja rok?</a:t>
            </a:r>
          </a:p>
          <a:p>
            <a:pPr algn="just" eaLnBrk="1" hangingPunct="1"/>
            <a:r>
              <a:rPr lang="sl-SI" altLang="sl-SI" sz="2000" smtClean="0"/>
              <a:t>Narok in zaslišanje stanovalca ali pacienta – je to res v njegovo korist?</a:t>
            </a:r>
          </a:p>
          <a:p>
            <a:pPr algn="just" eaLnBrk="1" hangingPunct="1"/>
            <a:r>
              <a:rPr lang="sl-SI" altLang="sl-SI" sz="2000" smtClean="0"/>
              <a:t>Zaslišanje lečečega zdravnika – psihiatra (ali lahko poruši zaupanje v odnosu pacient – zdravnik)?</a:t>
            </a:r>
          </a:p>
          <a:p>
            <a:pPr algn="just" eaLnBrk="1" hangingPunct="1"/>
            <a:r>
              <a:rPr lang="sl-SI" altLang="sl-SI" sz="2000" smtClean="0"/>
              <a:t>Vabilo sodišča lečečemu zdravniku, psihiatru – ustno ob obravnavi ali predhodno pisno?</a:t>
            </a:r>
          </a:p>
          <a:p>
            <a:pPr algn="just" eaLnBrk="1" hangingPunct="1"/>
            <a:r>
              <a:rPr lang="sl-SI" altLang="sl-SI" sz="2000" smtClean="0"/>
              <a:t>Nameščanje mladoletnih oseb z odločbo sodišča o zadržanju po ZDZdr v posebne socialno varstvene zavode, namenjene polnoletnim. </a:t>
            </a:r>
          </a:p>
          <a:p>
            <a:pPr algn="just" eaLnBrk="1" hangingPunct="1"/>
            <a:r>
              <a:rPr lang="sl-SI" altLang="sl-SI" sz="2000" smtClean="0"/>
              <a:t>Plačljivost storitev, ko je bil posameznik zadržan v posebnem socialno varstvenem zavodu z odločitvijo sodišča.</a:t>
            </a:r>
          </a:p>
        </p:txBody>
      </p:sp>
    </p:spTree>
    <p:extLst>
      <p:ext uri="{BB962C8B-B14F-4D97-AF65-F5344CB8AC3E}">
        <p14:creationId xmlns:p14="http://schemas.microsoft.com/office/powerpoint/2010/main" val="1535320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body" idx="1"/>
          </p:nvPr>
        </p:nvSpPr>
        <p:spPr>
          <a:xfrm>
            <a:off x="395288" y="1989138"/>
            <a:ext cx="8120062" cy="2751137"/>
          </a:xfrm>
        </p:spPr>
        <p:txBody>
          <a:bodyPr/>
          <a:lstStyle/>
          <a:p>
            <a:pPr algn="just" eaLnBrk="1" hangingPunct="1"/>
            <a:r>
              <a:rPr lang="sl-SI" altLang="sl-SI" sz="2000" smtClean="0"/>
              <a:t>Domovi  za starejše morajo upoštevati določbe ZDZdr o   nameščanju na varovane oddelke. ZDZdr ne pozna nameščanja na varovani oddelek v nujnem primeru. </a:t>
            </a:r>
          </a:p>
          <a:p>
            <a:pPr algn="just" eaLnBrk="1" hangingPunct="1"/>
            <a:r>
              <a:rPr lang="sl-SI" altLang="sl-SI" sz="2000" smtClean="0"/>
              <a:t>V dvomu ali je stanovalec sposoben razumeti pomen namestitve na oddelek in izraziti svojo voljo, naj o tem mnenje poda psihiater.</a:t>
            </a:r>
          </a:p>
          <a:p>
            <a:pPr algn="just" eaLnBrk="1" hangingPunct="1"/>
            <a:r>
              <a:rPr lang="sl-SI" altLang="sl-SI" sz="2000" smtClean="0"/>
              <a:t>Preklic soglasja – o tej možnosti mora biti oseba, ki soglasje da ustrezno seznanjena. O osebi, ki soglasje prekliče je treba takoj obvestiti sodišče ali pa jo odpustiti iz oddelka pod posebnim nadzorom oziroma varovanega oddelka. </a:t>
            </a:r>
          </a:p>
          <a:p>
            <a:pPr algn="just" eaLnBrk="1" hangingPunct="1"/>
            <a:r>
              <a:rPr lang="sl-SI" altLang="sl-SI" sz="2000" smtClean="0"/>
              <a:t>ZDZdr vnaprejšnjega soglasja za namestitev v varovani oddelek ne ureja.</a:t>
            </a:r>
          </a:p>
          <a:p>
            <a:pPr algn="just" eaLnBrk="1" hangingPunct="1">
              <a:buFontTx/>
              <a:buNone/>
            </a:pPr>
            <a:endParaRPr lang="sl-SI" altLang="sl-SI" sz="2400" smtClean="0"/>
          </a:p>
        </p:txBody>
      </p:sp>
    </p:spTree>
    <p:extLst>
      <p:ext uri="{BB962C8B-B14F-4D97-AF65-F5344CB8AC3E}">
        <p14:creationId xmlns:p14="http://schemas.microsoft.com/office/powerpoint/2010/main" val="828727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body" idx="1"/>
          </p:nvPr>
        </p:nvSpPr>
        <p:spPr>
          <a:xfrm>
            <a:off x="395288" y="1989138"/>
            <a:ext cx="8120062" cy="2751137"/>
          </a:xfrm>
        </p:spPr>
        <p:txBody>
          <a:bodyPr/>
          <a:lstStyle/>
          <a:p>
            <a:pPr algn="ctr" eaLnBrk="1" hangingPunct="1">
              <a:buFontTx/>
              <a:buNone/>
            </a:pPr>
            <a:r>
              <a:rPr lang="sl-SI" altLang="sl-SI" sz="2400" smtClean="0"/>
              <a:t>    </a:t>
            </a:r>
            <a:r>
              <a:rPr lang="sl-SI" altLang="sl-SI" sz="2400" b="1" smtClean="0"/>
              <a:t>Pravice oseb s težavami v duševnem zdravju in s tem povezane dileme: </a:t>
            </a:r>
          </a:p>
          <a:p>
            <a:pPr algn="ctr" eaLnBrk="1" hangingPunct="1">
              <a:buFontTx/>
              <a:buNone/>
            </a:pPr>
            <a:endParaRPr lang="sl-SI" altLang="sl-SI" sz="2400" b="1" smtClean="0"/>
          </a:p>
          <a:p>
            <a:pPr algn="just" eaLnBrk="1" hangingPunct="1"/>
            <a:r>
              <a:rPr lang="sl-SI" altLang="sl-SI" sz="2400" smtClean="0"/>
              <a:t>Pravica do telefonskega klica in vprašanje zasebnosti ob klicu, mobilni telefoni</a:t>
            </a:r>
          </a:p>
          <a:p>
            <a:pPr algn="just" eaLnBrk="1" hangingPunct="1"/>
            <a:r>
              <a:rPr lang="sl-SI" altLang="sl-SI" sz="2400" smtClean="0"/>
              <a:t>Vprašanje video nadzora v sobah (potreba po povečanem nadzoru)</a:t>
            </a:r>
          </a:p>
          <a:p>
            <a:pPr algn="just" eaLnBrk="1" hangingPunct="1"/>
            <a:r>
              <a:rPr lang="sl-SI" altLang="sl-SI" sz="2400" smtClean="0"/>
              <a:t>Obveščenost o zastopnikih po ZDZdr in omogočanje stika</a:t>
            </a:r>
          </a:p>
        </p:txBody>
      </p:sp>
    </p:spTree>
    <p:extLst>
      <p:ext uri="{BB962C8B-B14F-4D97-AF65-F5344CB8AC3E}">
        <p14:creationId xmlns:p14="http://schemas.microsoft.com/office/powerpoint/2010/main" val="431820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idx="1"/>
          </p:nvPr>
        </p:nvSpPr>
        <p:spPr>
          <a:xfrm>
            <a:off x="785813" y="1773238"/>
            <a:ext cx="7729537" cy="2967037"/>
          </a:xfrm>
        </p:spPr>
        <p:txBody>
          <a:bodyPr/>
          <a:lstStyle/>
          <a:p>
            <a:pPr algn="ctr" eaLnBrk="1" hangingPunct="1">
              <a:buFontTx/>
              <a:buNone/>
              <a:defRPr/>
            </a:pPr>
            <a:r>
              <a:rPr lang="sl-SI" altLang="sl-SI" sz="2400" b="1" dirty="0" smtClean="0"/>
              <a:t>Posebni varovalni ukrepi</a:t>
            </a:r>
          </a:p>
          <a:p>
            <a:pPr eaLnBrk="1" hangingPunct="1">
              <a:buFontTx/>
              <a:buNone/>
              <a:defRPr/>
            </a:pPr>
            <a:endParaRPr lang="sl-SI" altLang="sl-SI" sz="2000" b="1" dirty="0" smtClean="0"/>
          </a:p>
          <a:p>
            <a:pPr eaLnBrk="1" hangingPunct="1">
              <a:buFontTx/>
              <a:buNone/>
              <a:defRPr/>
            </a:pPr>
            <a:r>
              <a:rPr lang="sl-SI" altLang="sl-SI" sz="2000" dirty="0" smtClean="0"/>
              <a:t>29. člen </a:t>
            </a:r>
            <a:r>
              <a:rPr lang="sl-SI" altLang="sl-SI" sz="2000" dirty="0" err="1" smtClean="0"/>
              <a:t>ZDZdr</a:t>
            </a:r>
            <a:endParaRPr lang="sl-SI" altLang="sl-SI" sz="2000" dirty="0" smtClean="0"/>
          </a:p>
          <a:p>
            <a:pPr eaLnBrk="1" hangingPunct="1">
              <a:buFontTx/>
              <a:buNone/>
              <a:defRPr/>
            </a:pPr>
            <a:endParaRPr lang="sl-SI" altLang="sl-SI" sz="2000" dirty="0" smtClean="0"/>
          </a:p>
          <a:p>
            <a:pPr eaLnBrk="1" hangingPunct="1">
              <a:defRPr/>
            </a:pPr>
            <a:r>
              <a:rPr lang="sl-SI" altLang="sl-SI" sz="2000" dirty="0" smtClean="0"/>
              <a:t>oviranje s pasovi </a:t>
            </a:r>
          </a:p>
          <a:p>
            <a:pPr eaLnBrk="1" hangingPunct="1">
              <a:defRPr/>
            </a:pPr>
            <a:r>
              <a:rPr lang="sl-SI" altLang="sl-SI" sz="2000" dirty="0" smtClean="0"/>
              <a:t>omejitev gibanja znotraj enega prostora</a:t>
            </a:r>
            <a:endParaRPr lang="sl-SI" altLang="sl-SI" sz="2000" dirty="0"/>
          </a:p>
          <a:p>
            <a:pPr eaLnBrk="1" hangingPunct="1">
              <a:defRPr/>
            </a:pPr>
            <a:endParaRPr lang="sl-SI" altLang="sl-SI" sz="2000" dirty="0" smtClean="0"/>
          </a:p>
          <a:p>
            <a:pPr marL="0" indent="0" eaLnBrk="1" hangingPunct="1">
              <a:buFontTx/>
              <a:buNone/>
              <a:defRPr/>
            </a:pPr>
            <a:r>
              <a:rPr lang="sl-SI" altLang="sl-SI" sz="2000" dirty="0" smtClean="0"/>
              <a:t>Vprašanje glede uporabe PVU, ki jih </a:t>
            </a:r>
            <a:r>
              <a:rPr lang="sl-SI" altLang="sl-SI" sz="2000" dirty="0" err="1" smtClean="0"/>
              <a:t>ZDZdr</a:t>
            </a:r>
            <a:r>
              <a:rPr lang="sl-SI" altLang="sl-SI" sz="2000" dirty="0" smtClean="0"/>
              <a:t> ne ureja. </a:t>
            </a:r>
          </a:p>
          <a:p>
            <a:pPr eaLnBrk="1" hangingPunct="1">
              <a:buFontTx/>
              <a:buChar char="-"/>
              <a:defRPr/>
            </a:pPr>
            <a:endParaRPr lang="sl-SI" altLang="sl-SI" sz="2000" dirty="0"/>
          </a:p>
          <a:p>
            <a:pPr eaLnBrk="1" hangingPunct="1">
              <a:buFontTx/>
              <a:buChar char="-"/>
              <a:defRPr/>
            </a:pPr>
            <a:endParaRPr lang="sl-SI" altLang="sl-SI" sz="2000" dirty="0" smtClean="0"/>
          </a:p>
        </p:txBody>
      </p:sp>
    </p:spTree>
    <p:extLst>
      <p:ext uri="{BB962C8B-B14F-4D97-AF65-F5344CB8AC3E}">
        <p14:creationId xmlns:p14="http://schemas.microsoft.com/office/powerpoint/2010/main" val="2023830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idx="1"/>
          </p:nvPr>
        </p:nvSpPr>
        <p:spPr>
          <a:xfrm>
            <a:off x="707231" y="1628800"/>
            <a:ext cx="7729537" cy="2967037"/>
          </a:xfrm>
        </p:spPr>
        <p:txBody>
          <a:bodyPr/>
          <a:lstStyle/>
          <a:p>
            <a:pPr eaLnBrk="1" hangingPunct="1">
              <a:buFontTx/>
              <a:buChar char="-"/>
              <a:defRPr/>
            </a:pPr>
            <a:endParaRPr lang="sl-SI" altLang="sl-SI" sz="2000" dirty="0"/>
          </a:p>
          <a:p>
            <a:pPr eaLnBrk="1" hangingPunct="1">
              <a:buFontTx/>
              <a:buChar char="-"/>
              <a:defRPr/>
            </a:pPr>
            <a:endParaRPr lang="sl-SI" altLang="sl-SI" sz="2000" dirty="0" smtClean="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124744"/>
            <a:ext cx="4091947" cy="3068960"/>
          </a:xfrm>
          <a:prstGeom prst="rect">
            <a:avLst/>
          </a:prstGeom>
        </p:spPr>
      </p:pic>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761" y="1268760"/>
            <a:ext cx="4572000" cy="3048000"/>
          </a:xfrm>
          <a:prstGeom prst="rect">
            <a:avLst/>
          </a:prstGeom>
        </p:spPr>
      </p:pic>
      <p:pic>
        <p:nvPicPr>
          <p:cNvPr id="3" name="Slik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3861047"/>
            <a:ext cx="3923928" cy="2615952"/>
          </a:xfrm>
          <a:prstGeom prst="rect">
            <a:avLst/>
          </a:prstGeom>
        </p:spPr>
      </p:pic>
    </p:spTree>
    <p:extLst>
      <p:ext uri="{BB962C8B-B14F-4D97-AF65-F5344CB8AC3E}">
        <p14:creationId xmlns:p14="http://schemas.microsoft.com/office/powerpoint/2010/main" val="3020728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body" idx="1"/>
          </p:nvPr>
        </p:nvSpPr>
        <p:spPr>
          <a:xfrm>
            <a:off x="706438" y="981075"/>
            <a:ext cx="7729537" cy="3887788"/>
          </a:xfrm>
        </p:spPr>
        <p:txBody>
          <a:bodyPr/>
          <a:lstStyle/>
          <a:p>
            <a:pPr algn="ctr" eaLnBrk="1" hangingPunct="1">
              <a:buFontTx/>
              <a:buNone/>
            </a:pPr>
            <a:r>
              <a:rPr lang="sl-SI" altLang="sl-SI" sz="2000" smtClean="0"/>
              <a:t>Bistvene pomanjkljivosti in vprašanja: </a:t>
            </a:r>
          </a:p>
          <a:p>
            <a:pPr eaLnBrk="1" hangingPunct="1">
              <a:buFontTx/>
              <a:buNone/>
            </a:pPr>
            <a:endParaRPr lang="sl-SI" altLang="sl-SI" sz="2000" smtClean="0"/>
          </a:p>
          <a:p>
            <a:pPr eaLnBrk="1" hangingPunct="1"/>
            <a:r>
              <a:rPr lang="sl-SI" altLang="sl-SI" sz="2000" smtClean="0"/>
              <a:t>Telesno oviranje pred soglasjem za zdravljenje oziroma odločitvijo sodišča, telesno oviranje pri pacientu, ki je nameščen na oddelek na podlagi lastnega soglasja</a:t>
            </a:r>
          </a:p>
          <a:p>
            <a:pPr eaLnBrk="1" hangingPunct="1"/>
            <a:r>
              <a:rPr lang="sl-SI" altLang="sl-SI" sz="2000" smtClean="0"/>
              <a:t>Dolgotrajna telesna oviranja (prekoračitev 4 urne omejitve)</a:t>
            </a:r>
          </a:p>
          <a:p>
            <a:pPr eaLnBrk="1" hangingPunct="1"/>
            <a:r>
              <a:rPr lang="sl-SI" altLang="sl-SI" sz="2000" smtClean="0"/>
              <a:t>Pomanjkljivo izpolnjevanje dokumentacije</a:t>
            </a:r>
          </a:p>
          <a:p>
            <a:pPr algn="just" eaLnBrk="1" hangingPunct="1"/>
            <a:r>
              <a:rPr lang="sl-SI" altLang="sl-SI" sz="2000" smtClean="0"/>
              <a:t>Potreba po izvajanju ustreznih ukrepov pred telesnim oviranjem (pogovor, tehnike deeskalacije, dodatna medikamentozna terapija, itd.) </a:t>
            </a:r>
          </a:p>
          <a:p>
            <a:pPr eaLnBrk="1" hangingPunct="1"/>
            <a:r>
              <a:rPr lang="sl-SI" altLang="sl-SI" sz="2000" smtClean="0"/>
              <a:t>Pomanjkljivosti prostorov za izvajanje PVU</a:t>
            </a:r>
          </a:p>
          <a:p>
            <a:pPr eaLnBrk="1" hangingPunct="1"/>
            <a:r>
              <a:rPr lang="sl-SI" altLang="sl-SI" sz="2000" smtClean="0"/>
              <a:t>Velikokrat ni stalnega nadzora v SVZ</a:t>
            </a:r>
          </a:p>
          <a:p>
            <a:pPr eaLnBrk="1" hangingPunct="1"/>
            <a:r>
              <a:rPr lang="sl-SI" altLang="sl-SI" sz="2000" smtClean="0"/>
              <a:t>Vprašanje ločitve med PVU in varovalnimi ukrepi</a:t>
            </a:r>
          </a:p>
          <a:p>
            <a:pPr eaLnBrk="1" hangingPunct="1"/>
            <a:r>
              <a:rPr lang="sl-SI" altLang="sl-SI" sz="2000" smtClean="0"/>
              <a:t>Poročanje o vseh PVU v enem letu pristojnemu ministrstvu – enotnost obrazca, spremljanje poročil in analiza</a:t>
            </a:r>
          </a:p>
        </p:txBody>
      </p:sp>
    </p:spTree>
    <p:extLst>
      <p:ext uri="{BB962C8B-B14F-4D97-AF65-F5344CB8AC3E}">
        <p14:creationId xmlns:p14="http://schemas.microsoft.com/office/powerpoint/2010/main" val="3880671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body" idx="1"/>
          </p:nvPr>
        </p:nvSpPr>
        <p:spPr>
          <a:xfrm>
            <a:off x="785813" y="1773238"/>
            <a:ext cx="7729537" cy="2967037"/>
          </a:xfrm>
        </p:spPr>
        <p:txBody>
          <a:bodyPr/>
          <a:lstStyle/>
          <a:p>
            <a:pPr algn="ctr" eaLnBrk="1" hangingPunct="1">
              <a:buFontTx/>
              <a:buNone/>
            </a:pPr>
            <a:r>
              <a:rPr lang="sl-SI" altLang="sl-SI" sz="2400" b="1" smtClean="0"/>
              <a:t>Varovalni ukrepi:</a:t>
            </a:r>
          </a:p>
          <a:p>
            <a:pPr eaLnBrk="1" hangingPunct="1">
              <a:buFontTx/>
              <a:buNone/>
            </a:pPr>
            <a:endParaRPr lang="sl-SI" altLang="sl-SI" sz="2000" b="1" smtClean="0"/>
          </a:p>
          <a:p>
            <a:pPr algn="just" eaLnBrk="1" hangingPunct="1"/>
            <a:r>
              <a:rPr lang="sl-SI" altLang="sl-SI" sz="2000" smtClean="0"/>
              <a:t>Vezanje na invalidski voziček, s takšnimi ali drugačnimi trebušnimi pasovi</a:t>
            </a:r>
          </a:p>
          <a:p>
            <a:pPr algn="just" eaLnBrk="1" hangingPunct="1"/>
            <a:r>
              <a:rPr lang="sl-SI" altLang="sl-SI" sz="2000" smtClean="0"/>
              <a:t>Nameščanje varovalnih ograj na postelje (v praksi tudi kot ukrep, ki preprečuje spanje preko dneva)</a:t>
            </a:r>
          </a:p>
          <a:p>
            <a:pPr algn="just" eaLnBrk="1" hangingPunct="1"/>
            <a:r>
              <a:rPr lang="sl-SI" altLang="sl-SI" sz="2000" smtClean="0"/>
              <a:t>Uporaba trakov, rjuh, povojev (predlog: uporablja standardiziranih in namenskih pripomočkov)</a:t>
            </a:r>
          </a:p>
          <a:p>
            <a:pPr algn="just" eaLnBrk="1" hangingPunct="1"/>
            <a:r>
              <a:rPr lang="sl-SI" altLang="sl-SI" sz="2000" smtClean="0"/>
              <a:t>Vprašanje oviranja v primeru nevarnosti odstranitve kanile – za kakšen ukrep gre?</a:t>
            </a:r>
          </a:p>
          <a:p>
            <a:pPr algn="just" eaLnBrk="1" hangingPunct="1"/>
            <a:endParaRPr lang="sl-SI" altLang="sl-SI" sz="2000" smtClean="0"/>
          </a:p>
        </p:txBody>
      </p:sp>
    </p:spTree>
    <p:extLst>
      <p:ext uri="{BB962C8B-B14F-4D97-AF65-F5344CB8AC3E}">
        <p14:creationId xmlns:p14="http://schemas.microsoft.com/office/powerpoint/2010/main" val="105338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body" idx="1"/>
          </p:nvPr>
        </p:nvSpPr>
        <p:spPr>
          <a:xfrm>
            <a:off x="323850" y="1454150"/>
            <a:ext cx="8377238" cy="3949700"/>
          </a:xfrm>
        </p:spPr>
        <p:txBody>
          <a:bodyPr/>
          <a:lstStyle/>
          <a:p>
            <a:pPr algn="ctr" eaLnBrk="1" hangingPunct="1">
              <a:buFontTx/>
              <a:buNone/>
              <a:defRPr/>
            </a:pPr>
            <a:r>
              <a:rPr lang="sl-SI" altLang="sl-SI" sz="2400" b="1" dirty="0" smtClean="0"/>
              <a:t>Bivalni pogoji</a:t>
            </a:r>
          </a:p>
          <a:p>
            <a:pPr eaLnBrk="1" hangingPunct="1">
              <a:buFontTx/>
              <a:buNone/>
              <a:defRPr/>
            </a:pPr>
            <a:endParaRPr lang="sl-SI" altLang="sl-SI" sz="2000" b="1" dirty="0"/>
          </a:p>
          <a:p>
            <a:pPr algn="just" eaLnBrk="1" hangingPunct="1">
              <a:buFontTx/>
              <a:buNone/>
              <a:defRPr/>
            </a:pPr>
            <a:r>
              <a:rPr lang="sl-SI" altLang="sl-SI" sz="2000" dirty="0" smtClean="0"/>
              <a:t>     Preseženost kapacitet na oddelkih pod posebnim nadzorom in na varovanih oddelkih – predvsem v PSVZ</a:t>
            </a:r>
          </a:p>
          <a:p>
            <a:pPr marL="0" indent="0" algn="just" eaLnBrk="1" hangingPunct="1">
              <a:buFontTx/>
              <a:buNone/>
              <a:defRPr/>
            </a:pPr>
            <a:r>
              <a:rPr lang="sl-SI" altLang="sl-SI" sz="2000" dirty="0" smtClean="0"/>
              <a:t>     Bivalni pogoji so dobri in se izboljšujejo </a:t>
            </a:r>
          </a:p>
          <a:p>
            <a:pPr marL="0" indent="0" algn="just" eaLnBrk="1" hangingPunct="1">
              <a:buFontTx/>
              <a:buNone/>
              <a:defRPr/>
            </a:pPr>
            <a:r>
              <a:rPr lang="sl-SI" altLang="sl-SI" sz="2000" dirty="0"/>
              <a:t> </a:t>
            </a:r>
            <a:r>
              <a:rPr lang="sl-SI" altLang="sl-SI" sz="2000" dirty="0" smtClean="0"/>
              <a:t>    Ustrezna opremljenost sob</a:t>
            </a:r>
          </a:p>
          <a:p>
            <a:pPr marL="0" indent="0" algn="just" eaLnBrk="1" hangingPunct="1">
              <a:buFontTx/>
              <a:buNone/>
              <a:defRPr/>
            </a:pPr>
            <a:r>
              <a:rPr lang="sl-SI" altLang="sl-SI" sz="2000" dirty="0" smtClean="0"/>
              <a:t>     Prostori so praviloma čisti, urejeni, prezračeni</a:t>
            </a:r>
          </a:p>
          <a:p>
            <a:pPr marL="0" indent="0" algn="just" eaLnBrk="1" hangingPunct="1">
              <a:buFontTx/>
              <a:buNone/>
              <a:defRPr/>
            </a:pPr>
            <a:r>
              <a:rPr lang="sl-SI" altLang="sl-SI" sz="2000" dirty="0" smtClean="0"/>
              <a:t>     Stene so prepleskane v   tople barve, okrašene, orientacija je dobra  </a:t>
            </a:r>
          </a:p>
          <a:p>
            <a:pPr marL="0" indent="0" algn="just" eaLnBrk="1" hangingPunct="1">
              <a:buFontTx/>
              <a:buNone/>
              <a:defRPr/>
            </a:pPr>
            <a:r>
              <a:rPr lang="sl-SI" altLang="sl-SI" sz="2000" dirty="0" smtClean="0"/>
              <a:t>     Različna opremljenost s toaletnimi pripomočki (milo)</a:t>
            </a:r>
          </a:p>
          <a:p>
            <a:pPr marL="0" indent="0" algn="just" eaLnBrk="1" hangingPunct="1">
              <a:buFontTx/>
              <a:buNone/>
              <a:defRPr/>
            </a:pPr>
            <a:r>
              <a:rPr lang="sl-SI" altLang="sl-SI" sz="2000" dirty="0" smtClean="0"/>
              <a:t>     Klicni zvonci, njihova dosegljivost, odzivnost osebja</a:t>
            </a:r>
          </a:p>
          <a:p>
            <a:pPr marL="0" indent="0" algn="just" eaLnBrk="1" hangingPunct="1">
              <a:buFontTx/>
              <a:buNone/>
              <a:defRPr/>
            </a:pPr>
            <a:r>
              <a:rPr lang="sl-SI" altLang="sl-SI" sz="2000" dirty="0"/>
              <a:t> </a:t>
            </a:r>
            <a:r>
              <a:rPr lang="sl-SI" altLang="sl-SI" sz="2000" dirty="0" smtClean="0"/>
              <a:t>    Prostor za stike z obiskovalci</a:t>
            </a:r>
          </a:p>
          <a:p>
            <a:pPr marL="0" indent="0" eaLnBrk="1" hangingPunct="1">
              <a:buFontTx/>
              <a:buNone/>
              <a:defRPr/>
            </a:pPr>
            <a:endParaRPr lang="sl-SI" altLang="sl-SI" sz="2000" dirty="0" smtClean="0"/>
          </a:p>
          <a:p>
            <a:pPr marL="0" indent="0" eaLnBrk="1" hangingPunct="1">
              <a:buFontTx/>
              <a:buNone/>
              <a:defRPr/>
            </a:pPr>
            <a:endParaRPr lang="sl-SI" altLang="sl-SI" sz="2000" dirty="0" smtClean="0"/>
          </a:p>
        </p:txBody>
      </p:sp>
    </p:spTree>
    <p:extLst>
      <p:ext uri="{BB962C8B-B14F-4D97-AF65-F5344CB8AC3E}">
        <p14:creationId xmlns:p14="http://schemas.microsoft.com/office/powerpoint/2010/main" val="283372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idx="1"/>
          </p:nvPr>
        </p:nvSpPr>
        <p:spPr>
          <a:xfrm>
            <a:off x="785813" y="1428750"/>
            <a:ext cx="7729537" cy="3949700"/>
          </a:xfrm>
        </p:spPr>
        <p:txBody>
          <a:bodyPr/>
          <a:lstStyle/>
          <a:p>
            <a:pPr marL="0" indent="0" algn="ctr">
              <a:buFontTx/>
              <a:buNone/>
            </a:pPr>
            <a:r>
              <a:rPr lang="sl-SI" altLang="sl-SI" sz="2000" b="1" dirty="0" smtClean="0"/>
              <a:t>Varuh človekovih pravic Republike Slovenije </a:t>
            </a:r>
          </a:p>
          <a:p>
            <a:pPr marL="0" indent="0" algn="ctr">
              <a:buFontTx/>
              <a:buNone/>
            </a:pPr>
            <a:endParaRPr lang="sl-SI" altLang="sl-SI" sz="2000" b="1" dirty="0" smtClean="0"/>
          </a:p>
          <a:p>
            <a:pPr marL="0" indent="0" algn="just">
              <a:buFontTx/>
              <a:buNone/>
            </a:pPr>
            <a:r>
              <a:rPr lang="sl-SI" altLang="sl-SI" sz="2000" dirty="0"/>
              <a:t>J</a:t>
            </a:r>
            <a:r>
              <a:rPr lang="sl-SI" altLang="sl-SI" sz="2000" dirty="0" smtClean="0"/>
              <a:t>e bil ustanovljen z namenom varovanja posameznikovih pravic in temeljnih svoboščin v razmerju do državnih organov, organov lokalne skupnosti in nosilcev javnih pooblastil. </a:t>
            </a:r>
          </a:p>
          <a:p>
            <a:pPr marL="0" indent="0" algn="just">
              <a:buFontTx/>
              <a:buNone/>
            </a:pPr>
            <a:endParaRPr lang="sl-SI" altLang="sl-SI" sz="2000" dirty="0"/>
          </a:p>
          <a:p>
            <a:pPr marL="0" indent="0" algn="just">
              <a:buFontTx/>
              <a:buNone/>
            </a:pPr>
            <a:r>
              <a:rPr lang="sl-SI" altLang="sl-SI" sz="2000" dirty="0" smtClean="0"/>
              <a:t>Posebno varstvo je treba nuditi osebam, ki so porinjene na rob družbenega dogajanja ter tako posebej ranljive in nemočne. Torej še posebej tistim, ki se nahajajo v zavodih, za zaprtimi vrati, stran od oči javnosti, ki na mnoge izmed njih pogosto gleda z nezaupanjem in premajhnim razumevanjem. </a:t>
            </a:r>
          </a:p>
        </p:txBody>
      </p:sp>
    </p:spTree>
    <p:extLst>
      <p:ext uri="{BB962C8B-B14F-4D97-AF65-F5344CB8AC3E}">
        <p14:creationId xmlns:p14="http://schemas.microsoft.com/office/powerpoint/2010/main" val="858138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body" idx="1"/>
          </p:nvPr>
        </p:nvSpPr>
        <p:spPr>
          <a:xfrm>
            <a:off x="755650" y="1428750"/>
            <a:ext cx="7759700" cy="3949700"/>
          </a:xfrm>
        </p:spPr>
        <p:txBody>
          <a:bodyPr/>
          <a:lstStyle/>
          <a:p>
            <a:pPr algn="ctr" eaLnBrk="1" hangingPunct="1">
              <a:buFontTx/>
              <a:buNone/>
            </a:pPr>
            <a:endParaRPr lang="sl-SI" altLang="sl-SI" sz="2400" b="1" smtClean="0"/>
          </a:p>
          <a:p>
            <a:pPr algn="ctr" eaLnBrk="1" hangingPunct="1">
              <a:buFontTx/>
              <a:buNone/>
            </a:pPr>
            <a:endParaRPr lang="sl-SI" altLang="sl-SI" sz="2400" b="1" smtClean="0"/>
          </a:p>
          <a:p>
            <a:pPr algn="ctr" eaLnBrk="1" hangingPunct="1">
              <a:buFontTx/>
              <a:buNone/>
            </a:pPr>
            <a:r>
              <a:rPr lang="sl-SI" altLang="sl-SI" sz="2400" b="1" smtClean="0"/>
              <a:t>Dostopnost do (ograjenih) zunanjih površin</a:t>
            </a:r>
            <a:r>
              <a:rPr lang="sl-SI" altLang="sl-SI" sz="2400" smtClean="0"/>
              <a:t> </a:t>
            </a:r>
          </a:p>
          <a:p>
            <a:pPr eaLnBrk="1" hangingPunct="1">
              <a:buFontTx/>
              <a:buNone/>
            </a:pPr>
            <a:endParaRPr lang="sl-SI" altLang="sl-SI" sz="2000" smtClean="0"/>
          </a:p>
          <a:p>
            <a:pPr algn="just" eaLnBrk="1" hangingPunct="1"/>
            <a:r>
              <a:rPr lang="sl-SI" altLang="sl-SI" sz="2000" smtClean="0"/>
              <a:t>Nekateri žal brez neposrednega dostopa, odvisnost od    zaposlenih in svojcev</a:t>
            </a:r>
          </a:p>
          <a:p>
            <a:pPr algn="just" eaLnBrk="1" hangingPunct="1"/>
            <a:r>
              <a:rPr lang="sl-SI" altLang="sl-SI" sz="2000" smtClean="0"/>
              <a:t>Individualni ali skupinski odhodi</a:t>
            </a:r>
          </a:p>
          <a:p>
            <a:pPr algn="just" eaLnBrk="1" hangingPunct="1"/>
            <a:r>
              <a:rPr lang="sl-SI" altLang="sl-SI" sz="2000" smtClean="0"/>
              <a:t>V psihiatričnih bolnišnicah vprašanje oblačil v dnevnem času tako na oddelkih kot še posebej ob izhodih</a:t>
            </a:r>
          </a:p>
          <a:p>
            <a:pPr algn="just" eaLnBrk="1" hangingPunct="1"/>
            <a:r>
              <a:rPr lang="sl-SI" altLang="sl-SI" sz="2000" smtClean="0"/>
              <a:t>Evidence o izhodih </a:t>
            </a:r>
          </a:p>
        </p:txBody>
      </p:sp>
    </p:spTree>
    <p:extLst>
      <p:ext uri="{BB962C8B-B14F-4D97-AF65-F5344CB8AC3E}">
        <p14:creationId xmlns:p14="http://schemas.microsoft.com/office/powerpoint/2010/main" val="277752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body" idx="1"/>
          </p:nvPr>
        </p:nvSpPr>
        <p:spPr>
          <a:xfrm>
            <a:off x="785813" y="1428750"/>
            <a:ext cx="7729537" cy="3949700"/>
          </a:xfrm>
        </p:spPr>
        <p:txBody>
          <a:bodyPr/>
          <a:lstStyle/>
          <a:p>
            <a:pPr algn="ctr" eaLnBrk="1" hangingPunct="1">
              <a:buFontTx/>
              <a:buNone/>
            </a:pPr>
            <a:r>
              <a:rPr lang="sl-SI" altLang="sl-SI" sz="2400" b="1" smtClean="0"/>
              <a:t>Osebje</a:t>
            </a:r>
          </a:p>
          <a:p>
            <a:pPr eaLnBrk="1" hangingPunct="1">
              <a:buFontTx/>
              <a:buNone/>
            </a:pPr>
            <a:endParaRPr lang="sl-SI" altLang="sl-SI" sz="2000" smtClean="0"/>
          </a:p>
          <a:p>
            <a:pPr algn="just" eaLnBrk="1" hangingPunct="1"/>
            <a:r>
              <a:rPr lang="sl-SI" altLang="sl-SI" sz="2000" smtClean="0"/>
              <a:t>Neposredne ugotovitve na varovanih oddelkih kažejo na pomanjkljivosti pri kadrovskih normativih </a:t>
            </a:r>
          </a:p>
          <a:p>
            <a:pPr algn="just" eaLnBrk="1" hangingPunct="1"/>
            <a:r>
              <a:rPr lang="sl-SI" altLang="sl-SI" sz="2000" smtClean="0"/>
              <a:t>Potrebe po več kadra – večja kvaliteta oskrbe in dela s stanovalci </a:t>
            </a:r>
          </a:p>
          <a:p>
            <a:pPr algn="just" eaLnBrk="1" hangingPunct="1"/>
            <a:r>
              <a:rPr lang="sl-SI" altLang="sl-SI" sz="2000" smtClean="0"/>
              <a:t>Pomanjkljiva prisotnost v nočnem času (ponekod ni zagotovljena stalna prisotnost na varovanem oddelku)</a:t>
            </a:r>
          </a:p>
          <a:p>
            <a:pPr algn="just" eaLnBrk="1" hangingPunct="1"/>
            <a:r>
              <a:rPr lang="sl-SI" altLang="sl-SI" sz="2000" smtClean="0"/>
              <a:t>Aktivno ukvarjanje s stanovalci oziroma pacienti</a:t>
            </a:r>
          </a:p>
          <a:p>
            <a:pPr algn="just" eaLnBrk="1" hangingPunct="1"/>
            <a:r>
              <a:rPr lang="sl-SI" altLang="sl-SI" sz="2000" smtClean="0"/>
              <a:t>Izobraževanje, usposabljanje</a:t>
            </a:r>
          </a:p>
        </p:txBody>
      </p:sp>
    </p:spTree>
    <p:extLst>
      <p:ext uri="{BB962C8B-B14F-4D97-AF65-F5344CB8AC3E}">
        <p14:creationId xmlns:p14="http://schemas.microsoft.com/office/powerpoint/2010/main" val="103853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body" idx="1"/>
          </p:nvPr>
        </p:nvSpPr>
        <p:spPr>
          <a:xfrm>
            <a:off x="785813" y="1428750"/>
            <a:ext cx="7729537" cy="3949700"/>
          </a:xfrm>
        </p:spPr>
        <p:txBody>
          <a:bodyPr/>
          <a:lstStyle/>
          <a:p>
            <a:pPr algn="ctr" eaLnBrk="1" hangingPunct="1">
              <a:buFontTx/>
              <a:buNone/>
            </a:pPr>
            <a:r>
              <a:rPr lang="sl-SI" altLang="sl-SI" sz="2400" b="1" smtClean="0"/>
              <a:t>Oskrba stanovalcev</a:t>
            </a:r>
          </a:p>
          <a:p>
            <a:pPr eaLnBrk="1" hangingPunct="1">
              <a:buFontTx/>
              <a:buNone/>
            </a:pPr>
            <a:endParaRPr lang="sl-SI" altLang="sl-SI" sz="2000" b="1" smtClean="0"/>
          </a:p>
          <a:p>
            <a:pPr algn="just" eaLnBrk="1" hangingPunct="1"/>
            <a:r>
              <a:rPr lang="sl-SI" altLang="sl-SI" sz="2000" smtClean="0"/>
              <a:t>Predpisovanje terapije „po potrebi“ brez določitve največjega priporočenega dnevnega odmerka (vprašanja stroke o zakonskem terminu „največji predpisani odmerek“ in časovnih okvirih tega določila) – ob upoštevanju starosti pacienta oziroma stanovalca</a:t>
            </a:r>
          </a:p>
          <a:p>
            <a:pPr algn="just" eaLnBrk="1" hangingPunct="1"/>
            <a:r>
              <a:rPr lang="sl-SI" altLang="sl-SI" sz="2000" smtClean="0"/>
              <a:t>Vprašanje zagotavljanja higienskih pripomočkov – še posebej v primeru inkontinentnih pripomočkov</a:t>
            </a:r>
          </a:p>
          <a:p>
            <a:pPr algn="just" eaLnBrk="1" hangingPunct="1"/>
            <a:r>
              <a:rPr lang="sl-SI" altLang="sl-SI" sz="2000" smtClean="0"/>
              <a:t>Težave ob izgubi, uničenju ali poškodovanju zobne proteze</a:t>
            </a:r>
          </a:p>
          <a:p>
            <a:pPr algn="just" eaLnBrk="1" hangingPunct="1"/>
            <a:endParaRPr lang="sl-SI" altLang="sl-SI" sz="2000" smtClean="0"/>
          </a:p>
          <a:p>
            <a:pPr eaLnBrk="1" hangingPunct="1">
              <a:buFontTx/>
              <a:buNone/>
            </a:pPr>
            <a:endParaRPr lang="sl-SI" altLang="sl-SI" sz="2000" smtClean="0"/>
          </a:p>
        </p:txBody>
      </p:sp>
    </p:spTree>
    <p:extLst>
      <p:ext uri="{BB962C8B-B14F-4D97-AF65-F5344CB8AC3E}">
        <p14:creationId xmlns:p14="http://schemas.microsoft.com/office/powerpoint/2010/main" val="1861889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idx="1"/>
          </p:nvPr>
        </p:nvSpPr>
        <p:spPr>
          <a:xfrm>
            <a:off x="785813" y="1428750"/>
            <a:ext cx="7729537" cy="3949700"/>
          </a:xfrm>
        </p:spPr>
        <p:txBody>
          <a:bodyPr/>
          <a:lstStyle/>
          <a:p>
            <a:pPr algn="ctr" eaLnBrk="1" hangingPunct="1">
              <a:buFontTx/>
              <a:buNone/>
            </a:pPr>
            <a:r>
              <a:rPr lang="sl-SI" altLang="sl-SI" sz="2400" b="1" smtClean="0"/>
              <a:t>Informiranost</a:t>
            </a:r>
          </a:p>
          <a:p>
            <a:pPr eaLnBrk="1" hangingPunct="1">
              <a:buFontTx/>
              <a:buNone/>
            </a:pPr>
            <a:endParaRPr lang="sl-SI" altLang="sl-SI" sz="2000" smtClean="0"/>
          </a:p>
          <a:p>
            <a:pPr algn="just" eaLnBrk="1" hangingPunct="1"/>
            <a:r>
              <a:rPr lang="sl-SI" altLang="sl-SI" sz="2000" smtClean="0"/>
              <a:t>Velikokrat na varovanih oddelkih ni nabiralnikov za pritožbe ali pa so ti slabo označeni</a:t>
            </a:r>
          </a:p>
          <a:p>
            <a:pPr algn="just" eaLnBrk="1" hangingPunct="1"/>
            <a:r>
              <a:rPr lang="sl-SI" altLang="sl-SI" sz="2000" smtClean="0"/>
              <a:t>Pritožbeni postopki so slabo obrazloženi in zato stanovalcem slabo poznani</a:t>
            </a:r>
          </a:p>
          <a:p>
            <a:pPr algn="just" eaLnBrk="1" hangingPunct="1"/>
            <a:r>
              <a:rPr lang="sl-SI" altLang="sl-SI" sz="2000" smtClean="0"/>
              <a:t>Pomankljivo obveščanje o možnostih verske oskrbe za „druge“ veroizpovedi</a:t>
            </a:r>
          </a:p>
          <a:p>
            <a:pPr algn="just" eaLnBrk="1" hangingPunct="1"/>
            <a:r>
              <a:rPr lang="sl-SI" altLang="sl-SI" sz="2000" smtClean="0"/>
              <a:t>Objavljen mora biti seznam pravic oseb v varovanem oddelku po ZDZdr</a:t>
            </a:r>
          </a:p>
          <a:p>
            <a:pPr algn="just" eaLnBrk="1" hangingPunct="1">
              <a:buFontTx/>
              <a:buNone/>
            </a:pPr>
            <a:endParaRPr lang="sl-SI" altLang="sl-SI" smtClean="0"/>
          </a:p>
        </p:txBody>
      </p:sp>
    </p:spTree>
    <p:extLst>
      <p:ext uri="{BB962C8B-B14F-4D97-AF65-F5344CB8AC3E}">
        <p14:creationId xmlns:p14="http://schemas.microsoft.com/office/powerpoint/2010/main" val="1835688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body" idx="1"/>
          </p:nvPr>
        </p:nvSpPr>
        <p:spPr>
          <a:xfrm>
            <a:off x="785813" y="1428750"/>
            <a:ext cx="7729537" cy="3949700"/>
          </a:xfrm>
        </p:spPr>
        <p:txBody>
          <a:bodyPr/>
          <a:lstStyle/>
          <a:p>
            <a:pPr algn="ctr" eaLnBrk="1" hangingPunct="1">
              <a:buFontTx/>
              <a:buNone/>
            </a:pPr>
            <a:r>
              <a:rPr lang="sl-SI" altLang="sl-SI" sz="2400" b="1" smtClean="0"/>
              <a:t>Pogovori s stanovalci</a:t>
            </a:r>
          </a:p>
          <a:p>
            <a:pPr eaLnBrk="1" hangingPunct="1">
              <a:buFontTx/>
              <a:buNone/>
            </a:pPr>
            <a:endParaRPr lang="sl-SI" altLang="sl-SI" sz="2000" b="1" smtClean="0"/>
          </a:p>
          <a:p>
            <a:pPr algn="just" eaLnBrk="1" hangingPunct="1"/>
            <a:r>
              <a:rPr lang="sl-SI" altLang="sl-SI" sz="2000" smtClean="0"/>
              <a:t>Naključni izbor</a:t>
            </a:r>
          </a:p>
          <a:p>
            <a:pPr algn="just" eaLnBrk="1" hangingPunct="1"/>
            <a:r>
              <a:rPr lang="sl-SI" altLang="sl-SI" sz="2000" smtClean="0"/>
              <a:t>Brez prisotnosti zaposlenih</a:t>
            </a:r>
          </a:p>
          <a:p>
            <a:pPr algn="just" eaLnBrk="1" hangingPunct="1"/>
            <a:r>
              <a:rPr lang="sl-SI" altLang="sl-SI" sz="2000" smtClean="0"/>
              <a:t>Včasih težavna komunikacija, predvsem pri osebah z diagnozo demence</a:t>
            </a:r>
          </a:p>
          <a:p>
            <a:pPr algn="just" eaLnBrk="1" hangingPunct="1"/>
            <a:r>
              <a:rPr lang="sl-SI" altLang="sl-SI" sz="2000" smtClean="0"/>
              <a:t>Vprašanje ocene ali gre za zanesljive trditve ali te izvirajo iz zdravstvenega stanja stanovalca</a:t>
            </a:r>
          </a:p>
          <a:p>
            <a:pPr eaLnBrk="1" hangingPunct="1">
              <a:buFontTx/>
              <a:buNone/>
            </a:pPr>
            <a:endParaRPr lang="sl-SI" altLang="sl-SI" sz="2000" smtClean="0"/>
          </a:p>
          <a:p>
            <a:pPr eaLnBrk="1" hangingPunct="1">
              <a:buFontTx/>
              <a:buNone/>
            </a:pPr>
            <a:endParaRPr lang="sl-SI" altLang="sl-SI" sz="2000" smtClean="0"/>
          </a:p>
          <a:p>
            <a:pPr eaLnBrk="1" hangingPunct="1">
              <a:buFontTx/>
              <a:buNone/>
            </a:pPr>
            <a:endParaRPr lang="sl-SI" altLang="sl-SI" smtClean="0"/>
          </a:p>
          <a:p>
            <a:pPr eaLnBrk="1" hangingPunct="1">
              <a:buFontTx/>
              <a:buNone/>
            </a:pPr>
            <a:endParaRPr lang="sl-SI" altLang="sl-SI" smtClean="0"/>
          </a:p>
        </p:txBody>
      </p:sp>
    </p:spTree>
    <p:extLst>
      <p:ext uri="{BB962C8B-B14F-4D97-AF65-F5344CB8AC3E}">
        <p14:creationId xmlns:p14="http://schemas.microsoft.com/office/powerpoint/2010/main" val="941245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body" idx="1"/>
          </p:nvPr>
        </p:nvSpPr>
        <p:spPr>
          <a:xfrm>
            <a:off x="785813" y="1428750"/>
            <a:ext cx="7729537" cy="3949700"/>
          </a:xfrm>
        </p:spPr>
        <p:txBody>
          <a:bodyPr/>
          <a:lstStyle/>
          <a:p>
            <a:pPr eaLnBrk="1" hangingPunct="1">
              <a:buFontTx/>
              <a:buNone/>
            </a:pPr>
            <a:endParaRPr lang="sl-SI" altLang="sl-SI" smtClean="0"/>
          </a:p>
          <a:p>
            <a:pPr eaLnBrk="1" hangingPunct="1">
              <a:buFontTx/>
              <a:buNone/>
            </a:pPr>
            <a:endParaRPr lang="sl-SI" altLang="sl-SI" smtClean="0"/>
          </a:p>
          <a:p>
            <a:pPr eaLnBrk="1" hangingPunct="1">
              <a:buFontTx/>
              <a:buNone/>
            </a:pPr>
            <a:endParaRPr lang="sl-SI" altLang="sl-SI" smtClean="0"/>
          </a:p>
          <a:p>
            <a:pPr algn="ctr" eaLnBrk="1" hangingPunct="1">
              <a:buFontTx/>
              <a:buNone/>
            </a:pPr>
            <a:r>
              <a:rPr lang="sl-SI" altLang="sl-SI" smtClean="0"/>
              <a:t>Hvala za vašo pozornost!</a:t>
            </a:r>
          </a:p>
          <a:p>
            <a:pPr algn="ctr" eaLnBrk="1" hangingPunct="1">
              <a:buFontTx/>
              <a:buNone/>
            </a:pPr>
            <a:endParaRPr lang="sl-SI" altLang="sl-SI" smtClean="0"/>
          </a:p>
        </p:txBody>
      </p:sp>
    </p:spTree>
    <p:extLst>
      <p:ext uri="{BB962C8B-B14F-4D97-AF65-F5344CB8AC3E}">
        <p14:creationId xmlns:p14="http://schemas.microsoft.com/office/powerpoint/2010/main" val="2843788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body" idx="1"/>
          </p:nvPr>
        </p:nvSpPr>
        <p:spPr>
          <a:xfrm>
            <a:off x="785813" y="1428750"/>
            <a:ext cx="7729537" cy="3949700"/>
          </a:xfrm>
        </p:spPr>
        <p:txBody>
          <a:bodyPr/>
          <a:lstStyle/>
          <a:p>
            <a:pPr eaLnBrk="1" hangingPunct="1">
              <a:buFontTx/>
              <a:buNone/>
            </a:pPr>
            <a:r>
              <a:rPr lang="sl-SI" altLang="sl-SI" sz="2000" dirty="0" smtClean="0"/>
              <a:t/>
            </a:r>
            <a:br>
              <a:rPr lang="sl-SI" altLang="sl-SI" sz="2000" dirty="0" smtClean="0"/>
            </a:br>
            <a:endParaRPr lang="sl-SI" altLang="sl-SI" sz="2000" dirty="0" smtClean="0"/>
          </a:p>
          <a:p>
            <a:pPr eaLnBrk="1" hangingPunct="1">
              <a:buFontTx/>
              <a:buNone/>
            </a:pPr>
            <a:endParaRPr lang="sl-SI" altLang="sl-SI" sz="2000" dirty="0" smtClean="0"/>
          </a:p>
        </p:txBody>
      </p:sp>
      <p:sp>
        <p:nvSpPr>
          <p:cNvPr id="2" name="Ograda številke diapozitiva 1"/>
          <p:cNvSpPr>
            <a:spLocks noGrp="1"/>
          </p:cNvSpPr>
          <p:nvPr>
            <p:ph type="sldNum" sz="quarter" idx="12"/>
          </p:nvPr>
        </p:nvSpPr>
        <p:spPr/>
        <p:txBody>
          <a:bodyPr/>
          <a:lstStyle/>
          <a:p>
            <a:pPr>
              <a:defRPr/>
            </a:pPr>
            <a:fld id="{CBDE9A90-3695-4079-86E8-56C86C36A324}" type="slidenum">
              <a:rPr lang="en-US" smtClean="0"/>
              <a:pPr>
                <a:defRPr/>
              </a:pPr>
              <a:t>4</a:t>
            </a:fld>
            <a:endParaRPr lang="en-US"/>
          </a:p>
        </p:txBody>
      </p:sp>
      <p:graphicFrame>
        <p:nvGraphicFramePr>
          <p:cNvPr id="3" name="Diagram 2"/>
          <p:cNvGraphicFramePr/>
          <p:nvPr>
            <p:extLst>
              <p:ext uri="{D42A27DB-BD31-4B8C-83A1-F6EECF244321}">
                <p14:modId xmlns:p14="http://schemas.microsoft.com/office/powerpoint/2010/main" val="461500502"/>
              </p:ext>
            </p:extLst>
          </p:nvPr>
        </p:nvGraphicFramePr>
        <p:xfrm>
          <a:off x="-324544" y="1397000"/>
          <a:ext cx="94685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jeZBesedilom 4"/>
          <p:cNvSpPr txBox="1"/>
          <p:nvPr/>
        </p:nvSpPr>
        <p:spPr>
          <a:xfrm>
            <a:off x="1499082" y="3244334"/>
            <a:ext cx="1704766" cy="400110"/>
          </a:xfrm>
          <a:prstGeom prst="rect">
            <a:avLst/>
          </a:prstGeom>
          <a:noFill/>
        </p:spPr>
        <p:txBody>
          <a:bodyPr wrap="square" rtlCol="0">
            <a:spAutoFit/>
          </a:bodyPr>
          <a:lstStyle/>
          <a:p>
            <a:r>
              <a:rPr lang="sl-SI" sz="2000" dirty="0" smtClean="0"/>
              <a:t>Starostniki</a:t>
            </a:r>
            <a:endParaRPr lang="sl-SI" sz="2000" dirty="0"/>
          </a:p>
        </p:txBody>
      </p:sp>
      <p:sp>
        <p:nvSpPr>
          <p:cNvPr id="6" name="PoljeZBesedilom 5"/>
          <p:cNvSpPr txBox="1"/>
          <p:nvPr/>
        </p:nvSpPr>
        <p:spPr>
          <a:xfrm>
            <a:off x="5697327" y="2875002"/>
            <a:ext cx="1479892" cy="1323439"/>
          </a:xfrm>
          <a:prstGeom prst="rect">
            <a:avLst/>
          </a:prstGeom>
          <a:noFill/>
        </p:spPr>
        <p:txBody>
          <a:bodyPr wrap="none" rtlCol="0">
            <a:spAutoFit/>
          </a:bodyPr>
          <a:lstStyle/>
          <a:p>
            <a:r>
              <a:rPr lang="sl-SI" sz="2000" dirty="0" smtClean="0"/>
              <a:t>Osebe s </a:t>
            </a:r>
          </a:p>
          <a:p>
            <a:r>
              <a:rPr lang="sl-SI" sz="2000" dirty="0" smtClean="0"/>
              <a:t>težavami v</a:t>
            </a:r>
          </a:p>
          <a:p>
            <a:r>
              <a:rPr lang="sl-SI" sz="2000" dirty="0"/>
              <a:t>d</a:t>
            </a:r>
            <a:r>
              <a:rPr lang="sl-SI" sz="2000" dirty="0" smtClean="0"/>
              <a:t>uševnem</a:t>
            </a:r>
          </a:p>
          <a:p>
            <a:r>
              <a:rPr lang="sl-SI" sz="2000" dirty="0" smtClean="0"/>
              <a:t>zdravju</a:t>
            </a:r>
          </a:p>
        </p:txBody>
      </p:sp>
      <p:sp>
        <p:nvSpPr>
          <p:cNvPr id="7" name="PoljeZBesedilom 6"/>
          <p:cNvSpPr txBox="1"/>
          <p:nvPr/>
        </p:nvSpPr>
        <p:spPr>
          <a:xfrm>
            <a:off x="3635895" y="3059668"/>
            <a:ext cx="1452642" cy="707886"/>
          </a:xfrm>
          <a:prstGeom prst="rect">
            <a:avLst/>
          </a:prstGeom>
          <a:noFill/>
        </p:spPr>
        <p:txBody>
          <a:bodyPr wrap="none" rtlCol="0">
            <a:spAutoFit/>
          </a:bodyPr>
          <a:lstStyle/>
          <a:p>
            <a:r>
              <a:rPr lang="sl-SI" sz="2000" dirty="0" smtClean="0"/>
              <a:t>   Osebe z </a:t>
            </a:r>
          </a:p>
          <a:p>
            <a:r>
              <a:rPr lang="sl-SI" sz="2000" dirty="0" smtClean="0"/>
              <a:t>  demenco</a:t>
            </a:r>
            <a:endParaRPr lang="sl-SI" sz="2000" dirty="0"/>
          </a:p>
        </p:txBody>
      </p:sp>
    </p:spTree>
    <p:extLst>
      <p:ext uri="{BB962C8B-B14F-4D97-AF65-F5344CB8AC3E}">
        <p14:creationId xmlns:p14="http://schemas.microsoft.com/office/powerpoint/2010/main" val="1403887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a:xfrm>
            <a:off x="395288" y="1428750"/>
            <a:ext cx="8120062" cy="3949700"/>
          </a:xfrm>
        </p:spPr>
        <p:txBody>
          <a:bodyPr/>
          <a:lstStyle/>
          <a:p>
            <a:pPr algn="ctr" eaLnBrk="1" hangingPunct="1">
              <a:buFontTx/>
              <a:buNone/>
            </a:pPr>
            <a:r>
              <a:rPr lang="sl-SI" altLang="sl-SI" sz="2000" b="1" dirty="0" smtClean="0"/>
              <a:t>Kaj je državni preventivni mehanizem (DPM) za</a:t>
            </a:r>
          </a:p>
          <a:p>
            <a:pPr algn="ctr" eaLnBrk="1" hangingPunct="1">
              <a:buFontTx/>
              <a:buNone/>
            </a:pPr>
            <a:r>
              <a:rPr lang="sl-SI" altLang="sl-SI" sz="2000" b="1" dirty="0" smtClean="0"/>
              <a:t>varstvo oseb, ki jim je bila odvzeta prostost?</a:t>
            </a:r>
          </a:p>
          <a:p>
            <a:pPr eaLnBrk="1" hangingPunct="1">
              <a:buFontTx/>
              <a:buNone/>
            </a:pPr>
            <a:endParaRPr lang="sl-SI" altLang="sl-SI" sz="2000" dirty="0" smtClean="0"/>
          </a:p>
          <a:p>
            <a:pPr algn="just" eaLnBrk="1" hangingPunct="1">
              <a:buFontTx/>
              <a:buNone/>
            </a:pPr>
            <a:r>
              <a:rPr lang="sl-SI" altLang="sl-SI" sz="2000" dirty="0" smtClean="0"/>
              <a:t>     DPM je neodvisni organ, katerega uslužbenke in uslužbenci ter druge članice in člani obiskujejo osebe, ki jim je bila odvzeta prostost, in kraje, kjer so ali bi lahko bile te osebe nastanjene. DPM je namenjen krepitvi varstva teh oseb pred mučenjem in drugim okrutnim, nečloveškim ali ponižujočim ravnanjem ali kaznovanjem.</a:t>
            </a:r>
          </a:p>
        </p:txBody>
      </p:sp>
    </p:spTree>
    <p:extLst>
      <p:ext uri="{BB962C8B-B14F-4D97-AF65-F5344CB8AC3E}">
        <p14:creationId xmlns:p14="http://schemas.microsoft.com/office/powerpoint/2010/main" val="2541490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body" idx="1"/>
          </p:nvPr>
        </p:nvSpPr>
        <p:spPr>
          <a:xfrm>
            <a:off x="785813" y="1428750"/>
            <a:ext cx="7729537" cy="3949700"/>
          </a:xfrm>
        </p:spPr>
        <p:txBody>
          <a:bodyPr/>
          <a:lstStyle/>
          <a:p>
            <a:pPr marL="0" indent="0" algn="ctr">
              <a:buFontTx/>
              <a:buNone/>
              <a:defRPr/>
            </a:pPr>
            <a:r>
              <a:rPr lang="sl-SI" sz="2400" b="1" dirty="0"/>
              <a:t>Osnovne naloge državnega preventivnega</a:t>
            </a:r>
          </a:p>
          <a:p>
            <a:pPr marL="0" indent="0" algn="ctr">
              <a:buFontTx/>
              <a:buNone/>
              <a:defRPr/>
            </a:pPr>
            <a:r>
              <a:rPr lang="sl-SI" sz="2400" b="1" dirty="0"/>
              <a:t>mehanizma (DPM</a:t>
            </a:r>
            <a:r>
              <a:rPr lang="sl-SI" sz="2400" b="1" dirty="0" smtClean="0"/>
              <a:t>)</a:t>
            </a:r>
          </a:p>
          <a:p>
            <a:pPr marL="0" indent="0" algn="ctr">
              <a:buFontTx/>
              <a:buNone/>
              <a:defRPr/>
            </a:pPr>
            <a:endParaRPr lang="sl-SI" sz="2400" b="1" dirty="0" smtClean="0"/>
          </a:p>
          <a:p>
            <a:pPr marL="0" indent="0">
              <a:buFontTx/>
              <a:buNone/>
              <a:defRPr/>
            </a:pPr>
            <a:r>
              <a:rPr lang="pt-BR" sz="2000" dirty="0" smtClean="0"/>
              <a:t>Po </a:t>
            </a:r>
            <a:r>
              <a:rPr lang="sl-SI" sz="2000" dirty="0" smtClean="0"/>
              <a:t>opcijskem p</a:t>
            </a:r>
            <a:r>
              <a:rPr lang="pt-BR" sz="2000" dirty="0" smtClean="0"/>
              <a:t>rotokolu </a:t>
            </a:r>
            <a:r>
              <a:rPr lang="pt-BR" sz="2000" dirty="0"/>
              <a:t>ima DPM pooblastila, da</a:t>
            </a:r>
            <a:r>
              <a:rPr lang="pt-BR" sz="2000" dirty="0" smtClean="0"/>
              <a:t>:</a:t>
            </a:r>
            <a:endParaRPr lang="sl-SI" sz="2000" dirty="0" smtClean="0"/>
          </a:p>
          <a:p>
            <a:pPr marL="0" indent="0">
              <a:buFontTx/>
              <a:buNone/>
              <a:defRPr/>
            </a:pPr>
            <a:endParaRPr lang="pt-BR" sz="2000" dirty="0"/>
          </a:p>
          <a:p>
            <a:pPr algn="just">
              <a:defRPr/>
            </a:pPr>
            <a:r>
              <a:rPr lang="pl-PL" sz="2000" dirty="0" smtClean="0"/>
              <a:t>na </a:t>
            </a:r>
            <a:r>
              <a:rPr lang="pl-PL" sz="2000" dirty="0"/>
              <a:t>krajih odvzema prostosti redno preverja ravnanje </a:t>
            </a:r>
            <a:r>
              <a:rPr lang="pl-PL" sz="2000" dirty="0" smtClean="0"/>
              <a:t>z</a:t>
            </a:r>
          </a:p>
          <a:p>
            <a:pPr marL="0" indent="0" algn="just">
              <a:buFontTx/>
              <a:buNone/>
              <a:defRPr/>
            </a:pPr>
            <a:r>
              <a:rPr lang="pl-PL" sz="2000" dirty="0" smtClean="0"/>
              <a:t>     osebami</a:t>
            </a:r>
            <a:r>
              <a:rPr lang="pl-PL" sz="2000" dirty="0"/>
              <a:t>, ki jim je bila odvzeta prostost;</a:t>
            </a:r>
          </a:p>
          <a:p>
            <a:pPr algn="just">
              <a:defRPr/>
            </a:pPr>
            <a:r>
              <a:rPr lang="sl-SI" sz="2000" dirty="0" smtClean="0"/>
              <a:t>ob </a:t>
            </a:r>
            <a:r>
              <a:rPr lang="sl-SI" sz="2000" dirty="0"/>
              <a:t>upoštevanju norm Združenih narodov daje priporočila</a:t>
            </a:r>
          </a:p>
          <a:p>
            <a:pPr marL="0" indent="0" algn="just">
              <a:buFontTx/>
              <a:buNone/>
              <a:defRPr/>
            </a:pPr>
            <a:r>
              <a:rPr lang="sl-SI" sz="2000" dirty="0" smtClean="0"/>
              <a:t>     ustreznim </a:t>
            </a:r>
            <a:r>
              <a:rPr lang="sl-SI" sz="2000" dirty="0"/>
              <a:t>državnim organom, da bi izboljšali razmere in</a:t>
            </a:r>
          </a:p>
          <a:p>
            <a:pPr marL="0" indent="0" algn="just">
              <a:buFontTx/>
              <a:buNone/>
              <a:defRPr/>
            </a:pPr>
            <a:r>
              <a:rPr lang="pl-PL" sz="2000" dirty="0" smtClean="0"/>
              <a:t>     ravnanje </a:t>
            </a:r>
            <a:r>
              <a:rPr lang="pl-PL" sz="2000" dirty="0"/>
              <a:t>z osebami, ki jim je bila odvzeta prostost;</a:t>
            </a:r>
          </a:p>
          <a:p>
            <a:pPr algn="just">
              <a:defRPr/>
            </a:pPr>
            <a:r>
              <a:rPr lang="sl-SI" sz="2000" dirty="0" smtClean="0"/>
              <a:t>predloži </a:t>
            </a:r>
            <a:r>
              <a:rPr lang="sl-SI" sz="2000" dirty="0"/>
              <a:t>predloge in pripombe k veljavnim ali predlaganim</a:t>
            </a:r>
          </a:p>
          <a:p>
            <a:pPr marL="0" indent="0" algn="just">
              <a:buFontTx/>
              <a:buNone/>
              <a:defRPr/>
            </a:pPr>
            <a:r>
              <a:rPr lang="sl-SI" sz="2000" dirty="0" smtClean="0"/>
              <a:t>     zakonom</a:t>
            </a:r>
            <a:r>
              <a:rPr lang="sl-SI" sz="2000" dirty="0"/>
              <a:t>.</a:t>
            </a:r>
            <a:endParaRPr lang="sl-SI" altLang="sl-SI" sz="2000" dirty="0" smtClean="0"/>
          </a:p>
        </p:txBody>
      </p:sp>
    </p:spTree>
    <p:extLst>
      <p:ext uri="{BB962C8B-B14F-4D97-AF65-F5344CB8AC3E}">
        <p14:creationId xmlns:p14="http://schemas.microsoft.com/office/powerpoint/2010/main" val="4276886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idx="1"/>
          </p:nvPr>
        </p:nvSpPr>
        <p:spPr>
          <a:xfrm>
            <a:off x="785813" y="1428750"/>
            <a:ext cx="7729537" cy="3949700"/>
          </a:xfrm>
        </p:spPr>
        <p:txBody>
          <a:bodyPr/>
          <a:lstStyle/>
          <a:p>
            <a:pPr marL="0" indent="0" algn="ctr">
              <a:buFontTx/>
              <a:buNone/>
            </a:pPr>
            <a:r>
              <a:rPr lang="sl-SI" altLang="sl-SI" sz="2000" b="1" smtClean="0"/>
              <a:t>Kdo v Sloveniji opravlja naloge DPM?</a:t>
            </a:r>
          </a:p>
          <a:p>
            <a:pPr marL="0" indent="0" algn="just">
              <a:buFontTx/>
              <a:buNone/>
            </a:pPr>
            <a:endParaRPr lang="pl-PL" altLang="sl-SI" sz="2000" smtClean="0"/>
          </a:p>
          <a:p>
            <a:pPr marL="0" indent="0" algn="just">
              <a:buFontTx/>
              <a:buNone/>
            </a:pPr>
            <a:r>
              <a:rPr lang="pl-PL" altLang="sl-SI" sz="2000" smtClean="0"/>
              <a:t>Republika Slovenija je z zakonom o ratifikaciji Opcijskega </a:t>
            </a:r>
            <a:r>
              <a:rPr lang="sl-SI" altLang="sl-SI" sz="2000" smtClean="0"/>
              <a:t>protokola h Konvenciji Združenih narodov proti mučenju in drugim krutim, nečloveškim ali poniževalnim kaznim ali ravnanju (Uradni list RS, št. 114 /2006 − Mednarodne </a:t>
            </a:r>
            <a:r>
              <a:rPr lang="pl-PL" altLang="sl-SI" sz="2000" smtClean="0"/>
              <a:t>pogodbe, št. 20 z dne 9. 11. 2006) izjavila: </a:t>
            </a:r>
          </a:p>
          <a:p>
            <a:pPr marL="0" indent="0" algn="just">
              <a:buFontTx/>
              <a:buNone/>
            </a:pPr>
            <a:r>
              <a:rPr lang="pl-PL" altLang="sl-SI" sz="2000" smtClean="0"/>
              <a:t>»</a:t>
            </a:r>
            <a:r>
              <a:rPr lang="pl-PL" altLang="sl-SI" sz="2000" b="1" smtClean="0"/>
              <a:t>Pristojnosti </a:t>
            </a:r>
            <a:r>
              <a:rPr lang="it-IT" altLang="sl-SI" sz="2000" b="1" smtClean="0"/>
              <a:t>in naloge državnega preventivnega mehanizma po</a:t>
            </a:r>
            <a:r>
              <a:rPr lang="sl-SI" altLang="sl-SI" sz="2000" b="1" smtClean="0"/>
              <a:t> opcijskem protokolu, skladno s 17. členom, izvršuje Varuh človekovih pravic, v dogovoru z njim pa tudi nevladne organizacije, registrirane v Republiki Sloveniji ter organizacije, ki so pridobile status humanitarne organizacije v Republiki Sloveniji.«</a:t>
            </a:r>
          </a:p>
        </p:txBody>
      </p:sp>
    </p:spTree>
    <p:extLst>
      <p:ext uri="{BB962C8B-B14F-4D97-AF65-F5344CB8AC3E}">
        <p14:creationId xmlns:p14="http://schemas.microsoft.com/office/powerpoint/2010/main" val="2098244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body" idx="1"/>
          </p:nvPr>
        </p:nvSpPr>
        <p:spPr>
          <a:xfrm>
            <a:off x="971550" y="1628775"/>
            <a:ext cx="7416800" cy="3749675"/>
          </a:xfrm>
        </p:spPr>
        <p:txBody>
          <a:bodyPr/>
          <a:lstStyle/>
          <a:p>
            <a:pPr algn="just" eaLnBrk="1" hangingPunct="1">
              <a:buFontTx/>
              <a:buNone/>
            </a:pPr>
            <a:r>
              <a:rPr lang="sl-SI" altLang="sl-SI" sz="2400" b="1" dirty="0" smtClean="0"/>
              <a:t>PRISTOJNOSTI ČLANOV DPM:</a:t>
            </a:r>
          </a:p>
          <a:p>
            <a:pPr algn="just" eaLnBrk="1" hangingPunct="1">
              <a:buFontTx/>
              <a:buNone/>
            </a:pPr>
            <a:endParaRPr lang="sl-SI" altLang="sl-SI" sz="2000" dirty="0" smtClean="0"/>
          </a:p>
          <a:p>
            <a:pPr algn="just" eaLnBrk="1" hangingPunct="1"/>
            <a:r>
              <a:rPr lang="sl-SI" altLang="sl-SI" sz="2000" dirty="0" smtClean="0"/>
              <a:t>dostop do vseh informacij o številu oseb, ki jim je bila odvzeta prostost, in krajev njihove namestitve (objekti in oprema);</a:t>
            </a:r>
          </a:p>
          <a:p>
            <a:pPr algn="just" eaLnBrk="1" hangingPunct="1">
              <a:buFontTx/>
              <a:buNone/>
            </a:pPr>
            <a:r>
              <a:rPr lang="sl-SI" altLang="sl-SI" sz="2000" dirty="0" smtClean="0"/>
              <a:t>•  dostop do vseh informacij o pogojih odvzema prostosti in ravnanju z osebami, ki jim je bila odvzeta prostost;</a:t>
            </a:r>
          </a:p>
          <a:p>
            <a:pPr algn="just" eaLnBrk="1" hangingPunct="1">
              <a:buFontTx/>
              <a:buNone/>
            </a:pPr>
            <a:r>
              <a:rPr lang="sl-SI" altLang="sl-SI" sz="2000" dirty="0" smtClean="0"/>
              <a:t>•  svobodno izbiro krajev, ki jih želi DPM obiskati, in oseb, s katerimi želi govoriti;</a:t>
            </a:r>
          </a:p>
          <a:p>
            <a:pPr algn="just" eaLnBrk="1" hangingPunct="1">
              <a:buFontTx/>
              <a:buNone/>
            </a:pPr>
            <a:r>
              <a:rPr lang="sl-SI" altLang="sl-SI" sz="2000" dirty="0" smtClean="0"/>
              <a:t>•   možnost neposrednih zaupnih pogovorov z osebami, ki jim je bila odvzeta prostost ‒ brez prič in po potrebi prevajalcem;</a:t>
            </a:r>
          </a:p>
          <a:p>
            <a:pPr algn="just" eaLnBrk="1" hangingPunct="1">
              <a:buFontTx/>
              <a:buNone/>
            </a:pPr>
            <a:r>
              <a:rPr lang="sl-SI" altLang="sl-SI" sz="2000" dirty="0" smtClean="0"/>
              <a:t>• pravico do stikov DPM z odborom OZN proti mučenju, pošiljanja informacij pododboru in do srečanj z njim.</a:t>
            </a:r>
          </a:p>
        </p:txBody>
      </p:sp>
    </p:spTree>
    <p:extLst>
      <p:ext uri="{BB962C8B-B14F-4D97-AF65-F5344CB8AC3E}">
        <p14:creationId xmlns:p14="http://schemas.microsoft.com/office/powerpoint/2010/main" val="93339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body" idx="1"/>
          </p:nvPr>
        </p:nvSpPr>
        <p:spPr>
          <a:xfrm>
            <a:off x="785813" y="1428750"/>
            <a:ext cx="7729537" cy="3949700"/>
          </a:xfrm>
        </p:spPr>
        <p:txBody>
          <a:bodyPr/>
          <a:lstStyle/>
          <a:p>
            <a:pPr marL="0" indent="0">
              <a:buFontTx/>
              <a:buNone/>
              <a:defRPr/>
            </a:pPr>
            <a:endParaRPr lang="sl-SI" sz="2000" b="1" dirty="0" smtClean="0">
              <a:latin typeface="Helvetica-Bold-COBIT"/>
            </a:endParaRPr>
          </a:p>
          <a:p>
            <a:pPr marL="0" indent="0" algn="ctr">
              <a:buFontTx/>
              <a:buNone/>
              <a:defRPr/>
            </a:pPr>
            <a:r>
              <a:rPr lang="sl-SI" sz="2400" b="1" dirty="0" smtClean="0">
                <a:latin typeface="Helvetica-Bold-COBIT"/>
              </a:rPr>
              <a:t>Kaj je odvzem prostosti ?</a:t>
            </a:r>
          </a:p>
          <a:p>
            <a:pPr>
              <a:defRPr/>
            </a:pPr>
            <a:endParaRPr lang="sl-SI" sz="2000" dirty="0" smtClean="0">
              <a:latin typeface="Helvetica"/>
            </a:endParaRPr>
          </a:p>
          <a:p>
            <a:pPr marL="0" indent="0" algn="just">
              <a:buFontTx/>
              <a:buNone/>
              <a:defRPr/>
            </a:pPr>
            <a:r>
              <a:rPr lang="sl-SI" sz="2000" dirty="0" smtClean="0">
                <a:latin typeface="Helvetica"/>
              </a:rPr>
              <a:t>Odvzem prostosti pomeni vsako obliko pridržanja ali zapora ali namestitev osebe v javni ali zasebni zavod, ki ga </a:t>
            </a:r>
            <a:r>
              <a:rPr lang="pl-PL" sz="2000" dirty="0" smtClean="0">
                <a:latin typeface="Helvetica"/>
              </a:rPr>
              <a:t>ta oseba po odredbi sodne, upravne ali katere koli druge </a:t>
            </a:r>
            <a:r>
              <a:rPr lang="it-IT" sz="2000" dirty="0" smtClean="0">
                <a:latin typeface="Helvetica"/>
              </a:rPr>
              <a:t>oblasti ne </a:t>
            </a:r>
            <a:r>
              <a:rPr lang="it-IT" sz="2000" dirty="0" err="1" smtClean="0">
                <a:latin typeface="Helvetica"/>
              </a:rPr>
              <a:t>sme</a:t>
            </a:r>
            <a:r>
              <a:rPr lang="it-IT" sz="2000" dirty="0" smtClean="0">
                <a:latin typeface="Helvetica"/>
              </a:rPr>
              <a:t> </a:t>
            </a:r>
            <a:r>
              <a:rPr lang="it-IT" sz="2000" dirty="0" err="1" smtClean="0">
                <a:latin typeface="Helvetica"/>
              </a:rPr>
              <a:t>zapustiti</a:t>
            </a:r>
            <a:r>
              <a:rPr lang="it-IT" sz="2000" dirty="0" smtClean="0">
                <a:latin typeface="Helvetica"/>
              </a:rPr>
              <a:t> </a:t>
            </a:r>
            <a:r>
              <a:rPr lang="it-IT" sz="2000" dirty="0" err="1" smtClean="0">
                <a:latin typeface="Helvetica"/>
              </a:rPr>
              <a:t>po</a:t>
            </a:r>
            <a:r>
              <a:rPr lang="it-IT" sz="2000" dirty="0" smtClean="0">
                <a:latin typeface="Helvetica"/>
              </a:rPr>
              <a:t> </a:t>
            </a:r>
            <a:r>
              <a:rPr lang="it-IT" sz="2000" dirty="0" err="1" smtClean="0">
                <a:latin typeface="Helvetica"/>
              </a:rPr>
              <a:t>svoji</a:t>
            </a:r>
            <a:r>
              <a:rPr lang="it-IT" sz="2000" dirty="0" smtClean="0">
                <a:latin typeface="Helvetica"/>
              </a:rPr>
              <a:t> </a:t>
            </a:r>
            <a:r>
              <a:rPr lang="it-IT" sz="2000" dirty="0" err="1" smtClean="0">
                <a:latin typeface="Helvetica"/>
              </a:rPr>
              <a:t>volji</a:t>
            </a:r>
            <a:r>
              <a:rPr lang="it-IT" sz="2000" dirty="0" smtClean="0">
                <a:latin typeface="Helvetica"/>
              </a:rPr>
              <a:t> (</a:t>
            </a:r>
            <a:r>
              <a:rPr lang="sl-SI" sz="2000" dirty="0" smtClean="0">
                <a:latin typeface="Helvetica"/>
              </a:rPr>
              <a:t>drugi</a:t>
            </a:r>
            <a:r>
              <a:rPr lang="it-IT" sz="2000" dirty="0" smtClean="0">
                <a:latin typeface="Helvetica"/>
              </a:rPr>
              <a:t> </a:t>
            </a:r>
            <a:r>
              <a:rPr lang="it-IT" sz="2000" dirty="0" err="1" smtClean="0">
                <a:latin typeface="Helvetica"/>
              </a:rPr>
              <a:t>odstavek</a:t>
            </a:r>
            <a:r>
              <a:rPr lang="it-IT" sz="2000" dirty="0" smtClean="0">
                <a:latin typeface="Helvetica"/>
              </a:rPr>
              <a:t> 4. </a:t>
            </a:r>
            <a:r>
              <a:rPr lang="it-IT" sz="2000" dirty="0" err="1" smtClean="0">
                <a:latin typeface="Helvetica"/>
              </a:rPr>
              <a:t>člena</a:t>
            </a:r>
            <a:r>
              <a:rPr lang="sl-SI" sz="2000" dirty="0">
                <a:latin typeface="Helvetica"/>
              </a:rPr>
              <a:t> </a:t>
            </a:r>
            <a:r>
              <a:rPr lang="sl-SI" sz="2000" dirty="0" smtClean="0">
                <a:latin typeface="Helvetica"/>
              </a:rPr>
              <a:t>Opcijskega protokola).</a:t>
            </a:r>
          </a:p>
          <a:p>
            <a:pPr marL="0" indent="0" algn="just">
              <a:buFontTx/>
              <a:buNone/>
              <a:defRPr/>
            </a:pPr>
            <a:endParaRPr lang="sl-SI" altLang="sl-SI" sz="2000" dirty="0">
              <a:latin typeface="Helvetica"/>
            </a:endParaRPr>
          </a:p>
        </p:txBody>
      </p:sp>
    </p:spTree>
    <p:extLst>
      <p:ext uri="{BB962C8B-B14F-4D97-AF65-F5344CB8AC3E}">
        <p14:creationId xmlns:p14="http://schemas.microsoft.com/office/powerpoint/2010/main" val="2246496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5762</TotalTime>
  <Words>2112</Words>
  <Application>Microsoft Office PowerPoint</Application>
  <PresentationFormat>Diaprojekcija na zaslonu (4:3)</PresentationFormat>
  <Paragraphs>289</Paragraphs>
  <Slides>35</Slides>
  <Notes>0</Notes>
  <HiddenSlides>0</HiddenSlides>
  <MMClips>0</MMClips>
  <ScaleCrop>false</ScaleCrop>
  <HeadingPairs>
    <vt:vector size="4" baseType="variant">
      <vt:variant>
        <vt:lpstr>Tema</vt:lpstr>
      </vt:variant>
      <vt:variant>
        <vt:i4>1</vt:i4>
      </vt:variant>
      <vt:variant>
        <vt:lpstr>Naslovi diapozitivov</vt:lpstr>
      </vt:variant>
      <vt:variant>
        <vt:i4>35</vt:i4>
      </vt:variant>
    </vt:vector>
  </HeadingPairs>
  <TitlesOfParts>
    <vt:vector size="36" baseType="lpstr">
      <vt:lpstr>Default Design</vt:lpstr>
      <vt:lpstr>PowerPointova predstavitev</vt:lpstr>
      <vt:lpstr>       POMEN PRIPOROČIL DRŽAVNEGA PREVENTIVNEGA MEHANIZMA ZA VARSTVO OSEB Z DEMENCO NA VAROVANIH ODDELKIH DOMOV STAREJŠIH KOT POSEBEJ RANLJIVE SKUPINE STAROSTNIKOV  mag. Jure Markič, Varuh človekovih pravic RS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Car d.d.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Ziga</dc:creator>
  <cp:lastModifiedBy>markic</cp:lastModifiedBy>
  <cp:revision>133</cp:revision>
  <cp:lastPrinted>2015-08-10T10:41:47Z</cp:lastPrinted>
  <dcterms:created xsi:type="dcterms:W3CDTF">2008-09-28T12:48:10Z</dcterms:created>
  <dcterms:modified xsi:type="dcterms:W3CDTF">2016-09-15T12:28:48Z</dcterms:modified>
</cp:coreProperties>
</file>